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33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4" d="100"/>
          <a:sy n="84" d="100"/>
        </p:scale>
        <p:origin x="90" y="3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Training</a:t>
            </a:r>
            <a:r>
              <a:rPr lang="en-US" baseline="0" dirty="0"/>
              <a:t> and Testing accuracy of Models</a:t>
            </a:r>
            <a:endParaRPr lang="en-SG"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Best Score</c:v>
                </c:pt>
              </c:strCache>
            </c:strRef>
          </c:tx>
          <c:spPr>
            <a:solidFill>
              <a:schemeClr val="accent1"/>
            </a:solidFill>
            <a:ln>
              <a:noFill/>
            </a:ln>
            <a:effectLst/>
          </c:spPr>
          <c:invertIfNegative val="0"/>
          <c:cat>
            <c:strRef>
              <c:f>Sheet1!$A$2:$A$5</c:f>
              <c:strCache>
                <c:ptCount val="4"/>
                <c:pt idx="0">
                  <c:v>Logistic Regression</c:v>
                </c:pt>
                <c:pt idx="1">
                  <c:v>SVM</c:v>
                </c:pt>
                <c:pt idx="2">
                  <c:v>Decision Tree</c:v>
                </c:pt>
                <c:pt idx="3">
                  <c:v>KNN</c:v>
                </c:pt>
              </c:strCache>
            </c:strRef>
          </c:cat>
          <c:val>
            <c:numRef>
              <c:f>Sheet1!$B$2:$B$5</c:f>
              <c:numCache>
                <c:formatCode>General</c:formatCode>
                <c:ptCount val="4"/>
                <c:pt idx="0">
                  <c:v>0.84642899999999999</c:v>
                </c:pt>
                <c:pt idx="1">
                  <c:v>0.84821400000000002</c:v>
                </c:pt>
                <c:pt idx="2">
                  <c:v>0.875</c:v>
                </c:pt>
                <c:pt idx="3">
                  <c:v>0.84821400000000002</c:v>
                </c:pt>
              </c:numCache>
            </c:numRef>
          </c:val>
          <c:extLst>
            <c:ext xmlns:c16="http://schemas.microsoft.com/office/drawing/2014/chart" uri="{C3380CC4-5D6E-409C-BE32-E72D297353CC}">
              <c16:uniqueId val="{00000000-CD53-428F-AD9A-D27D19748BD7}"/>
            </c:ext>
          </c:extLst>
        </c:ser>
        <c:ser>
          <c:idx val="1"/>
          <c:order val="1"/>
          <c:tx>
            <c:strRef>
              <c:f>Sheet1!$C$1</c:f>
              <c:strCache>
                <c:ptCount val="1"/>
                <c:pt idx="0">
                  <c:v>Test Accuracy</c:v>
                </c:pt>
              </c:strCache>
            </c:strRef>
          </c:tx>
          <c:spPr>
            <a:solidFill>
              <a:schemeClr val="accent2"/>
            </a:solidFill>
            <a:ln>
              <a:noFill/>
            </a:ln>
            <a:effectLst/>
          </c:spPr>
          <c:invertIfNegative val="0"/>
          <c:cat>
            <c:strRef>
              <c:f>Sheet1!$A$2:$A$5</c:f>
              <c:strCache>
                <c:ptCount val="4"/>
                <c:pt idx="0">
                  <c:v>Logistic Regression</c:v>
                </c:pt>
                <c:pt idx="1">
                  <c:v>SVM</c:v>
                </c:pt>
                <c:pt idx="2">
                  <c:v>Decision Tree</c:v>
                </c:pt>
                <c:pt idx="3">
                  <c:v>KNN</c:v>
                </c:pt>
              </c:strCache>
            </c:strRef>
          </c:cat>
          <c:val>
            <c:numRef>
              <c:f>Sheet1!$C$2:$C$5</c:f>
              <c:numCache>
                <c:formatCode>General</c:formatCode>
                <c:ptCount val="4"/>
                <c:pt idx="0">
                  <c:v>0.83333299999999999</c:v>
                </c:pt>
                <c:pt idx="1">
                  <c:v>0.83333299999999999</c:v>
                </c:pt>
                <c:pt idx="2">
                  <c:v>0.5</c:v>
                </c:pt>
                <c:pt idx="3">
                  <c:v>0.83333299999999999</c:v>
                </c:pt>
              </c:numCache>
            </c:numRef>
          </c:val>
          <c:extLst>
            <c:ext xmlns:c16="http://schemas.microsoft.com/office/drawing/2014/chart" uri="{C3380CC4-5D6E-409C-BE32-E72D297353CC}">
              <c16:uniqueId val="{00000001-CD53-428F-AD9A-D27D19748BD7}"/>
            </c:ext>
          </c:extLst>
        </c:ser>
        <c:dLbls>
          <c:showLegendKey val="0"/>
          <c:showVal val="0"/>
          <c:showCatName val="0"/>
          <c:showSerName val="0"/>
          <c:showPercent val="0"/>
          <c:showBubbleSize val="0"/>
        </c:dLbls>
        <c:gapWidth val="219"/>
        <c:overlap val="-27"/>
        <c:axId val="982503471"/>
        <c:axId val="982504719"/>
      </c:barChart>
      <c:catAx>
        <c:axId val="982503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504719"/>
        <c:crosses val="autoZero"/>
        <c:auto val="1"/>
        <c:lblAlgn val="ctr"/>
        <c:lblOffset val="100"/>
        <c:noMultiLvlLbl val="0"/>
      </c:catAx>
      <c:valAx>
        <c:axId val="9825047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5034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08FE9A-24E8-4271-8BE6-BFA3139F421A}"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SG"/>
        </a:p>
      </dgm:t>
    </dgm:pt>
    <dgm:pt modelId="{B289A17C-B399-4F6A-B76D-4F3F09E91AC7}">
      <dgm:prSet phldrT="[Text]" custT="1"/>
      <dgm:spPr/>
      <dgm:t>
        <a:bodyPr/>
        <a:lstStyle/>
        <a:p>
          <a:r>
            <a:rPr lang="en-US" sz="1800" dirty="0"/>
            <a:t>Request and parse the SpaceX launch data</a:t>
          </a:r>
          <a:endParaRPr lang="en-SG" sz="1800" dirty="0"/>
        </a:p>
      </dgm:t>
    </dgm:pt>
    <dgm:pt modelId="{386F8824-ED9B-4110-95C1-4787C3A9DCE3}" type="sibTrans" cxnId="{8F9D8710-DE3C-427A-9970-3E1656DC188B}">
      <dgm:prSet/>
      <dgm:spPr/>
      <dgm:t>
        <a:bodyPr/>
        <a:lstStyle/>
        <a:p>
          <a:endParaRPr lang="en-SG"/>
        </a:p>
      </dgm:t>
    </dgm:pt>
    <dgm:pt modelId="{82A56B65-4842-46BF-B3FF-A741046A3E78}" type="parTrans" cxnId="{8F9D8710-DE3C-427A-9970-3E1656DC188B}">
      <dgm:prSet/>
      <dgm:spPr/>
      <dgm:t>
        <a:bodyPr/>
        <a:lstStyle/>
        <a:p>
          <a:endParaRPr lang="en-SG"/>
        </a:p>
      </dgm:t>
    </dgm:pt>
    <dgm:pt modelId="{BDBA65E0-5394-417C-AE0B-81B9ED416592}">
      <dgm:prSet phldrT="[Text]" custT="1"/>
      <dgm:spPr/>
      <dgm:t>
        <a:bodyPr/>
        <a:lstStyle/>
        <a:p>
          <a:r>
            <a:rPr lang="en-US" sz="1800" dirty="0"/>
            <a:t>Prepare, clean the data and save it to a new </a:t>
          </a:r>
          <a:r>
            <a:rPr lang="en-US" sz="1800" dirty="0" err="1"/>
            <a:t>dataframe</a:t>
          </a:r>
          <a:endParaRPr lang="en-SG" sz="1800" dirty="0"/>
        </a:p>
      </dgm:t>
    </dgm:pt>
    <dgm:pt modelId="{F286550B-96C8-4C66-9BBD-F568522CB4CA}" type="sibTrans" cxnId="{D13FB074-5DAA-4414-9AF9-CC21104BA904}">
      <dgm:prSet/>
      <dgm:spPr/>
      <dgm:t>
        <a:bodyPr/>
        <a:lstStyle/>
        <a:p>
          <a:endParaRPr lang="en-SG"/>
        </a:p>
      </dgm:t>
    </dgm:pt>
    <dgm:pt modelId="{2F435762-0508-40C7-8A7C-84CB756AAE6A}" type="parTrans" cxnId="{D13FB074-5DAA-4414-9AF9-CC21104BA904}">
      <dgm:prSet/>
      <dgm:spPr/>
      <dgm:t>
        <a:bodyPr/>
        <a:lstStyle/>
        <a:p>
          <a:endParaRPr lang="en-SG"/>
        </a:p>
      </dgm:t>
    </dgm:pt>
    <dgm:pt modelId="{B6ED5E40-EBD6-40F1-8544-ACAB04B8F4BE}">
      <dgm:prSet phldrT="[Text]" custT="1"/>
      <dgm:spPr/>
      <dgm:t>
        <a:bodyPr/>
        <a:lstStyle/>
        <a:p>
          <a:r>
            <a:rPr lang="en-US" sz="1800" dirty="0"/>
            <a:t>Replace missing values in the </a:t>
          </a:r>
          <a:r>
            <a:rPr lang="en-US" sz="1800" dirty="0" err="1"/>
            <a:t>dataframe</a:t>
          </a:r>
          <a:endParaRPr lang="en-SG" sz="1800" dirty="0"/>
        </a:p>
      </dgm:t>
    </dgm:pt>
    <dgm:pt modelId="{6E961802-3513-4A84-9022-0C505F2F29A1}" type="sibTrans" cxnId="{05EA92B2-1C1D-406E-AF56-1378C9F1AC91}">
      <dgm:prSet/>
      <dgm:spPr/>
      <dgm:t>
        <a:bodyPr/>
        <a:lstStyle/>
        <a:p>
          <a:endParaRPr lang="en-SG"/>
        </a:p>
      </dgm:t>
    </dgm:pt>
    <dgm:pt modelId="{D142B8F9-EECC-45FF-A6D3-21509E952452}" type="parTrans" cxnId="{05EA92B2-1C1D-406E-AF56-1378C9F1AC91}">
      <dgm:prSet/>
      <dgm:spPr/>
      <dgm:t>
        <a:bodyPr/>
        <a:lstStyle/>
        <a:p>
          <a:endParaRPr lang="en-SG"/>
        </a:p>
      </dgm:t>
    </dgm:pt>
    <dgm:pt modelId="{078C4EFA-5B4B-4A89-A7B3-23AB690306E9}">
      <dgm:prSet phldrT="[Text]" custT="1"/>
      <dgm:spPr/>
      <dgm:t>
        <a:bodyPr/>
        <a:lstStyle/>
        <a:p>
          <a:r>
            <a:rPr lang="en-US" sz="1800" dirty="0"/>
            <a:t>Filter the </a:t>
          </a:r>
          <a:r>
            <a:rPr lang="en-US" sz="1800" dirty="0" err="1"/>
            <a:t>dataframe</a:t>
          </a:r>
          <a:r>
            <a:rPr lang="en-US" sz="1800" dirty="0"/>
            <a:t> to only include Falcon 9 launches</a:t>
          </a:r>
          <a:endParaRPr lang="en-SG" sz="1800" dirty="0"/>
        </a:p>
      </dgm:t>
    </dgm:pt>
    <dgm:pt modelId="{F9490DAC-4751-4563-AC05-83641FCEA753}" type="parTrans" cxnId="{F71F7327-4763-4B5E-A697-062D911E9176}">
      <dgm:prSet/>
      <dgm:spPr/>
      <dgm:t>
        <a:bodyPr/>
        <a:lstStyle/>
        <a:p>
          <a:endParaRPr lang="en-SG"/>
        </a:p>
      </dgm:t>
    </dgm:pt>
    <dgm:pt modelId="{ED08AF2D-D16A-417A-A6E8-81BD9E78240C}" type="sibTrans" cxnId="{F71F7327-4763-4B5E-A697-062D911E9176}">
      <dgm:prSet/>
      <dgm:spPr/>
      <dgm:t>
        <a:bodyPr/>
        <a:lstStyle/>
        <a:p>
          <a:endParaRPr lang="en-SG"/>
        </a:p>
      </dgm:t>
    </dgm:pt>
    <dgm:pt modelId="{A199ACFE-8A83-46F9-A17C-287ACCDB58D8}" type="pres">
      <dgm:prSet presAssocID="{0D08FE9A-24E8-4271-8BE6-BFA3139F421A}" presName="Name0" presStyleCnt="0">
        <dgm:presLayoutVars>
          <dgm:dir/>
          <dgm:resizeHandles val="exact"/>
        </dgm:presLayoutVars>
      </dgm:prSet>
      <dgm:spPr/>
    </dgm:pt>
    <dgm:pt modelId="{EF3780B5-878C-422E-9636-2E65FBB4EBD5}" type="pres">
      <dgm:prSet presAssocID="{B289A17C-B399-4F6A-B76D-4F3F09E91AC7}" presName="node" presStyleLbl="node1" presStyleIdx="0" presStyleCnt="4" custScaleX="2000000" custScaleY="106269" custLinFactX="709248" custLinFactNeighborX="800000" custLinFactNeighborY="-91510">
        <dgm:presLayoutVars>
          <dgm:bulletEnabled val="1"/>
        </dgm:presLayoutVars>
      </dgm:prSet>
      <dgm:spPr/>
    </dgm:pt>
    <dgm:pt modelId="{8CBC2785-73DF-4FED-9EAC-F1BFF6118C6C}" type="pres">
      <dgm:prSet presAssocID="{386F8824-ED9B-4110-95C1-4787C3A9DCE3}" presName="sibTrans" presStyleLbl="sibTrans2D1" presStyleIdx="0" presStyleCnt="3" custScaleX="126902" custScaleY="856084"/>
      <dgm:spPr/>
    </dgm:pt>
    <dgm:pt modelId="{A1A05F69-116C-4F3B-8D18-253E291A269D}" type="pres">
      <dgm:prSet presAssocID="{386F8824-ED9B-4110-95C1-4787C3A9DCE3}" presName="connectorText" presStyleLbl="sibTrans2D1" presStyleIdx="0" presStyleCnt="3"/>
      <dgm:spPr/>
    </dgm:pt>
    <dgm:pt modelId="{9CBD1E4F-270D-418D-85FF-4D4349B20391}" type="pres">
      <dgm:prSet presAssocID="{BDBA65E0-5394-417C-AE0B-81B9ED416592}" presName="node" presStyleLbl="node1" presStyleIdx="1" presStyleCnt="4" custScaleX="2000000" custScaleY="102734" custLinFactX="2389605" custLinFactNeighborX="2400000" custLinFactNeighborY="-62724">
        <dgm:presLayoutVars>
          <dgm:bulletEnabled val="1"/>
        </dgm:presLayoutVars>
      </dgm:prSet>
      <dgm:spPr/>
    </dgm:pt>
    <dgm:pt modelId="{215D09FD-3F1E-4272-8429-464E7C56B0FB}" type="pres">
      <dgm:prSet presAssocID="{F286550B-96C8-4C66-9BBD-F568522CB4CA}" presName="sibTrans" presStyleLbl="sibTrans2D1" presStyleIdx="1" presStyleCnt="3" custAng="2886235" custFlipVert="1" custScaleX="140070" custScaleY="955406"/>
      <dgm:spPr/>
    </dgm:pt>
    <dgm:pt modelId="{9F200F1D-B15B-46D5-BB28-03A0CDF72EA5}" type="pres">
      <dgm:prSet presAssocID="{F286550B-96C8-4C66-9BBD-F568522CB4CA}" presName="connectorText" presStyleLbl="sibTrans2D1" presStyleIdx="1" presStyleCnt="3"/>
      <dgm:spPr/>
    </dgm:pt>
    <dgm:pt modelId="{27D00791-C149-4958-9A18-92E74D9F0ABA}" type="pres">
      <dgm:prSet presAssocID="{078C4EFA-5B4B-4A89-A7B3-23AB690306E9}" presName="node" presStyleLbl="node1" presStyleIdx="2" presStyleCnt="4" custScaleX="2000000" custScaleY="102087" custLinFactX="-2404216" custLinFactNeighborX="-2500000" custLinFactNeighborY="48947">
        <dgm:presLayoutVars>
          <dgm:bulletEnabled val="1"/>
        </dgm:presLayoutVars>
      </dgm:prSet>
      <dgm:spPr/>
    </dgm:pt>
    <dgm:pt modelId="{C8A483C3-B82E-47B1-AE8A-3BE28427F2D2}" type="pres">
      <dgm:prSet presAssocID="{ED08AF2D-D16A-417A-A6E8-81BD9E78240C}" presName="sibTrans" presStyleLbl="sibTrans2D1" presStyleIdx="2" presStyleCnt="3" custScaleX="149536" custScaleY="813374"/>
      <dgm:spPr/>
    </dgm:pt>
    <dgm:pt modelId="{C4586B7C-7CAF-4E5F-ACD1-C646DD8D8AD2}" type="pres">
      <dgm:prSet presAssocID="{ED08AF2D-D16A-417A-A6E8-81BD9E78240C}" presName="connectorText" presStyleLbl="sibTrans2D1" presStyleIdx="2" presStyleCnt="3"/>
      <dgm:spPr/>
    </dgm:pt>
    <dgm:pt modelId="{CAA1B40B-33D9-47C6-A473-FB0271A0F5D9}" type="pres">
      <dgm:prSet presAssocID="{B6ED5E40-EBD6-40F1-8544-ACAB04B8F4BE}" presName="node" presStyleLbl="node1" presStyleIdx="3" presStyleCnt="4" custScaleX="2000000" custScaleY="87546" custLinFactX="-791028" custLinFactNeighborX="-800000" custLinFactNeighborY="86130">
        <dgm:presLayoutVars>
          <dgm:bulletEnabled val="1"/>
        </dgm:presLayoutVars>
      </dgm:prSet>
      <dgm:spPr/>
    </dgm:pt>
  </dgm:ptLst>
  <dgm:cxnLst>
    <dgm:cxn modelId="{2F8B2D0B-BF02-4F4A-90E4-8BE22213091C}" type="presOf" srcId="{BDBA65E0-5394-417C-AE0B-81B9ED416592}" destId="{9CBD1E4F-270D-418D-85FF-4D4349B20391}" srcOrd="0" destOrd="0" presId="urn:microsoft.com/office/officeart/2005/8/layout/process1"/>
    <dgm:cxn modelId="{8F9D8710-DE3C-427A-9970-3E1656DC188B}" srcId="{0D08FE9A-24E8-4271-8BE6-BFA3139F421A}" destId="{B289A17C-B399-4F6A-B76D-4F3F09E91AC7}" srcOrd="0" destOrd="0" parTransId="{82A56B65-4842-46BF-B3FF-A741046A3E78}" sibTransId="{386F8824-ED9B-4110-95C1-4787C3A9DCE3}"/>
    <dgm:cxn modelId="{F71F7327-4763-4B5E-A697-062D911E9176}" srcId="{0D08FE9A-24E8-4271-8BE6-BFA3139F421A}" destId="{078C4EFA-5B4B-4A89-A7B3-23AB690306E9}" srcOrd="2" destOrd="0" parTransId="{F9490DAC-4751-4563-AC05-83641FCEA753}" sibTransId="{ED08AF2D-D16A-417A-A6E8-81BD9E78240C}"/>
    <dgm:cxn modelId="{6609E43C-FF38-478E-89D3-9C54D8D10EAB}" type="presOf" srcId="{ED08AF2D-D16A-417A-A6E8-81BD9E78240C}" destId="{C8A483C3-B82E-47B1-AE8A-3BE28427F2D2}" srcOrd="0" destOrd="0" presId="urn:microsoft.com/office/officeart/2005/8/layout/process1"/>
    <dgm:cxn modelId="{21913A6E-B364-4034-9C90-4BAFC249FA5E}" type="presOf" srcId="{F286550B-96C8-4C66-9BBD-F568522CB4CA}" destId="{9F200F1D-B15B-46D5-BB28-03A0CDF72EA5}" srcOrd="1" destOrd="0" presId="urn:microsoft.com/office/officeart/2005/8/layout/process1"/>
    <dgm:cxn modelId="{D13FB074-5DAA-4414-9AF9-CC21104BA904}" srcId="{0D08FE9A-24E8-4271-8BE6-BFA3139F421A}" destId="{BDBA65E0-5394-417C-AE0B-81B9ED416592}" srcOrd="1" destOrd="0" parTransId="{2F435762-0508-40C7-8A7C-84CB756AAE6A}" sibTransId="{F286550B-96C8-4C66-9BBD-F568522CB4CA}"/>
    <dgm:cxn modelId="{488EDE54-CE44-48C9-9D19-53167EAEAA5A}" type="presOf" srcId="{386F8824-ED9B-4110-95C1-4787C3A9DCE3}" destId="{A1A05F69-116C-4F3B-8D18-253E291A269D}" srcOrd="1" destOrd="0" presId="urn:microsoft.com/office/officeart/2005/8/layout/process1"/>
    <dgm:cxn modelId="{BF925D95-9CEB-430E-8F2F-A010B3FC7EB2}" type="presOf" srcId="{0D08FE9A-24E8-4271-8BE6-BFA3139F421A}" destId="{A199ACFE-8A83-46F9-A17C-287ACCDB58D8}" srcOrd="0" destOrd="0" presId="urn:microsoft.com/office/officeart/2005/8/layout/process1"/>
    <dgm:cxn modelId="{DDF528AA-19BC-4B05-AE4B-074069B9F3BE}" type="presOf" srcId="{B289A17C-B399-4F6A-B76D-4F3F09E91AC7}" destId="{EF3780B5-878C-422E-9636-2E65FBB4EBD5}" srcOrd="0" destOrd="0" presId="urn:microsoft.com/office/officeart/2005/8/layout/process1"/>
    <dgm:cxn modelId="{05EA92B2-1C1D-406E-AF56-1378C9F1AC91}" srcId="{0D08FE9A-24E8-4271-8BE6-BFA3139F421A}" destId="{B6ED5E40-EBD6-40F1-8544-ACAB04B8F4BE}" srcOrd="3" destOrd="0" parTransId="{D142B8F9-EECC-45FF-A6D3-21509E952452}" sibTransId="{6E961802-3513-4A84-9022-0C505F2F29A1}"/>
    <dgm:cxn modelId="{019F50D5-2C8F-4930-9BF5-8F338F8EF6A1}" type="presOf" srcId="{B6ED5E40-EBD6-40F1-8544-ACAB04B8F4BE}" destId="{CAA1B40B-33D9-47C6-A473-FB0271A0F5D9}" srcOrd="0" destOrd="0" presId="urn:microsoft.com/office/officeart/2005/8/layout/process1"/>
    <dgm:cxn modelId="{E7D15DD8-B1B0-45EF-AA1E-D116845D7B92}" type="presOf" srcId="{386F8824-ED9B-4110-95C1-4787C3A9DCE3}" destId="{8CBC2785-73DF-4FED-9EAC-F1BFF6118C6C}" srcOrd="0" destOrd="0" presId="urn:microsoft.com/office/officeart/2005/8/layout/process1"/>
    <dgm:cxn modelId="{291028EF-EAF6-409D-8B88-72E1FF0EF6FE}" type="presOf" srcId="{F286550B-96C8-4C66-9BBD-F568522CB4CA}" destId="{215D09FD-3F1E-4272-8429-464E7C56B0FB}" srcOrd="0" destOrd="0" presId="urn:microsoft.com/office/officeart/2005/8/layout/process1"/>
    <dgm:cxn modelId="{0F14D9F1-0D6E-4EDD-900D-ACAD8CCB572F}" type="presOf" srcId="{ED08AF2D-D16A-417A-A6E8-81BD9E78240C}" destId="{C4586B7C-7CAF-4E5F-ACD1-C646DD8D8AD2}" srcOrd="1" destOrd="0" presId="urn:microsoft.com/office/officeart/2005/8/layout/process1"/>
    <dgm:cxn modelId="{FDEEAAF4-6BD2-4FAA-B9A6-218EE5F25949}" type="presOf" srcId="{078C4EFA-5B4B-4A89-A7B3-23AB690306E9}" destId="{27D00791-C149-4958-9A18-92E74D9F0ABA}" srcOrd="0" destOrd="0" presId="urn:microsoft.com/office/officeart/2005/8/layout/process1"/>
    <dgm:cxn modelId="{5546CC6A-C76C-4D06-B597-AEF000C063B9}" type="presParOf" srcId="{A199ACFE-8A83-46F9-A17C-287ACCDB58D8}" destId="{EF3780B5-878C-422E-9636-2E65FBB4EBD5}" srcOrd="0" destOrd="0" presId="urn:microsoft.com/office/officeart/2005/8/layout/process1"/>
    <dgm:cxn modelId="{DDE7341F-C442-4D5D-A6EB-F57836322828}" type="presParOf" srcId="{A199ACFE-8A83-46F9-A17C-287ACCDB58D8}" destId="{8CBC2785-73DF-4FED-9EAC-F1BFF6118C6C}" srcOrd="1" destOrd="0" presId="urn:microsoft.com/office/officeart/2005/8/layout/process1"/>
    <dgm:cxn modelId="{47CF029B-138A-4F03-A409-74037750F3C1}" type="presParOf" srcId="{8CBC2785-73DF-4FED-9EAC-F1BFF6118C6C}" destId="{A1A05F69-116C-4F3B-8D18-253E291A269D}" srcOrd="0" destOrd="0" presId="urn:microsoft.com/office/officeart/2005/8/layout/process1"/>
    <dgm:cxn modelId="{EF2496DF-889A-40E8-BAFE-9FFDB4368367}" type="presParOf" srcId="{A199ACFE-8A83-46F9-A17C-287ACCDB58D8}" destId="{9CBD1E4F-270D-418D-85FF-4D4349B20391}" srcOrd="2" destOrd="0" presId="urn:microsoft.com/office/officeart/2005/8/layout/process1"/>
    <dgm:cxn modelId="{EB4B67FB-28D4-4E8B-B505-6563FA14D6A5}" type="presParOf" srcId="{A199ACFE-8A83-46F9-A17C-287ACCDB58D8}" destId="{215D09FD-3F1E-4272-8429-464E7C56B0FB}" srcOrd="3" destOrd="0" presId="urn:microsoft.com/office/officeart/2005/8/layout/process1"/>
    <dgm:cxn modelId="{5C31902B-F3E5-4CF7-9096-CABB28D90614}" type="presParOf" srcId="{215D09FD-3F1E-4272-8429-464E7C56B0FB}" destId="{9F200F1D-B15B-46D5-BB28-03A0CDF72EA5}" srcOrd="0" destOrd="0" presId="urn:microsoft.com/office/officeart/2005/8/layout/process1"/>
    <dgm:cxn modelId="{BE943855-AFF0-48A9-8626-69114CB101DB}" type="presParOf" srcId="{A199ACFE-8A83-46F9-A17C-287ACCDB58D8}" destId="{27D00791-C149-4958-9A18-92E74D9F0ABA}" srcOrd="4" destOrd="0" presId="urn:microsoft.com/office/officeart/2005/8/layout/process1"/>
    <dgm:cxn modelId="{FC7D193B-6EC8-4AB3-B533-FD9C4F400C5E}" type="presParOf" srcId="{A199ACFE-8A83-46F9-A17C-287ACCDB58D8}" destId="{C8A483C3-B82E-47B1-AE8A-3BE28427F2D2}" srcOrd="5" destOrd="0" presId="urn:microsoft.com/office/officeart/2005/8/layout/process1"/>
    <dgm:cxn modelId="{7735D300-3AD6-4D96-A70B-41363724DF29}" type="presParOf" srcId="{C8A483C3-B82E-47B1-AE8A-3BE28427F2D2}" destId="{C4586B7C-7CAF-4E5F-ACD1-C646DD8D8AD2}" srcOrd="0" destOrd="0" presId="urn:microsoft.com/office/officeart/2005/8/layout/process1"/>
    <dgm:cxn modelId="{0C1CD81A-67E5-4D93-964C-4722449A2D91}" type="presParOf" srcId="{A199ACFE-8A83-46F9-A17C-287ACCDB58D8}" destId="{CAA1B40B-33D9-47C6-A473-FB0271A0F5D9}"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2D77B9-3651-4C20-809E-71F563BD9A4A}" type="doc">
      <dgm:prSet loTypeId="urn:microsoft.com/office/officeart/2005/8/layout/process1" loCatId="process" qsTypeId="urn:microsoft.com/office/officeart/2005/8/quickstyle/simple1" qsCatId="simple" csTypeId="urn:microsoft.com/office/officeart/2005/8/colors/accent1_2" csCatId="accent1" phldr="1"/>
      <dgm:spPr/>
    </dgm:pt>
    <dgm:pt modelId="{74579890-EC3F-4BF2-BC56-CF77E3C6A2DA}">
      <dgm:prSet phldrT="[Text]" custT="1"/>
      <dgm:spPr/>
      <dgm:t>
        <a:bodyPr/>
        <a:lstStyle/>
        <a:p>
          <a:r>
            <a:rPr lang="en-US" sz="1800" dirty="0"/>
            <a:t>Request the wiki page from its URL</a:t>
          </a:r>
          <a:endParaRPr lang="en-SG" sz="1800" dirty="0"/>
        </a:p>
      </dgm:t>
    </dgm:pt>
    <dgm:pt modelId="{1431B132-19F0-40F3-973D-A54F1368C353}" type="parTrans" cxnId="{1BACF552-7AE2-4678-8FA5-413EE4ECCF0B}">
      <dgm:prSet/>
      <dgm:spPr/>
      <dgm:t>
        <a:bodyPr/>
        <a:lstStyle/>
        <a:p>
          <a:endParaRPr lang="en-SG"/>
        </a:p>
      </dgm:t>
    </dgm:pt>
    <dgm:pt modelId="{D9949676-8A3C-493E-AB71-905B913D2E87}" type="sibTrans" cxnId="{1BACF552-7AE2-4678-8FA5-413EE4ECCF0B}">
      <dgm:prSet/>
      <dgm:spPr/>
      <dgm:t>
        <a:bodyPr/>
        <a:lstStyle/>
        <a:p>
          <a:endParaRPr lang="en-SG"/>
        </a:p>
      </dgm:t>
    </dgm:pt>
    <dgm:pt modelId="{5605702D-A593-4061-A14B-93BA67CD3049}">
      <dgm:prSet phldrT="[Text]" custT="1"/>
      <dgm:spPr/>
      <dgm:t>
        <a:bodyPr/>
        <a:lstStyle/>
        <a:p>
          <a:r>
            <a:rPr lang="en-US" sz="1800" dirty="0"/>
            <a:t>Extract all column/variable names from the HTML table header</a:t>
          </a:r>
          <a:endParaRPr lang="en-SG" sz="1800" dirty="0"/>
        </a:p>
      </dgm:t>
    </dgm:pt>
    <dgm:pt modelId="{7085C429-5A9E-4803-962B-DB4994EAE8C1}" type="parTrans" cxnId="{1FDC8066-8077-470B-9F52-96DE3F63196C}">
      <dgm:prSet/>
      <dgm:spPr/>
      <dgm:t>
        <a:bodyPr/>
        <a:lstStyle/>
        <a:p>
          <a:endParaRPr lang="en-SG"/>
        </a:p>
      </dgm:t>
    </dgm:pt>
    <dgm:pt modelId="{BDE7E113-A868-4314-BEC5-EF93CFFD1A21}" type="sibTrans" cxnId="{1FDC8066-8077-470B-9F52-96DE3F63196C}">
      <dgm:prSet/>
      <dgm:spPr/>
      <dgm:t>
        <a:bodyPr/>
        <a:lstStyle/>
        <a:p>
          <a:endParaRPr lang="en-SG"/>
        </a:p>
      </dgm:t>
    </dgm:pt>
    <dgm:pt modelId="{CF3661E1-968F-49F2-82E4-2CD727EEF8C0}">
      <dgm:prSet phldrT="[Text]" custT="1"/>
      <dgm:spPr/>
      <dgm:t>
        <a:bodyPr/>
        <a:lstStyle/>
        <a:p>
          <a:r>
            <a:rPr lang="en-US" sz="1800" dirty="0"/>
            <a:t>Create a new </a:t>
          </a:r>
          <a:r>
            <a:rPr lang="en-US" sz="1800" dirty="0" err="1"/>
            <a:t>dataframe</a:t>
          </a:r>
          <a:r>
            <a:rPr lang="en-US" sz="1800" dirty="0"/>
            <a:t> by parsing the launch html tables</a:t>
          </a:r>
          <a:endParaRPr lang="en-SG" sz="1800" dirty="0"/>
        </a:p>
      </dgm:t>
    </dgm:pt>
    <dgm:pt modelId="{65B86A38-E1CD-424E-B6CF-3A2B301C4AD8}" type="parTrans" cxnId="{F0783FB0-D5BB-430D-9BBD-E206A0E6F317}">
      <dgm:prSet/>
      <dgm:spPr/>
      <dgm:t>
        <a:bodyPr/>
        <a:lstStyle/>
        <a:p>
          <a:endParaRPr lang="en-SG"/>
        </a:p>
      </dgm:t>
    </dgm:pt>
    <dgm:pt modelId="{F94DE711-CC44-4A17-8CBA-29C7E306C80B}" type="sibTrans" cxnId="{F0783FB0-D5BB-430D-9BBD-E206A0E6F317}">
      <dgm:prSet/>
      <dgm:spPr/>
      <dgm:t>
        <a:bodyPr/>
        <a:lstStyle/>
        <a:p>
          <a:endParaRPr lang="en-SG"/>
        </a:p>
      </dgm:t>
    </dgm:pt>
    <dgm:pt modelId="{07E35882-F4B2-4E6E-9A89-6511119E1BD9}" type="pres">
      <dgm:prSet presAssocID="{0F2D77B9-3651-4C20-809E-71F563BD9A4A}" presName="Name0" presStyleCnt="0">
        <dgm:presLayoutVars>
          <dgm:dir/>
          <dgm:resizeHandles val="exact"/>
        </dgm:presLayoutVars>
      </dgm:prSet>
      <dgm:spPr/>
    </dgm:pt>
    <dgm:pt modelId="{3E05A411-2E6E-443E-AC1C-412456200CA9}" type="pres">
      <dgm:prSet presAssocID="{74579890-EC3F-4BF2-BC56-CF77E3C6A2DA}" presName="node" presStyleLbl="node1" presStyleIdx="0" presStyleCnt="3" custScaleX="110893" custScaleY="100606" custLinFactX="48980" custLinFactNeighborX="100000" custLinFactNeighborY="-82910">
        <dgm:presLayoutVars>
          <dgm:bulletEnabled val="1"/>
        </dgm:presLayoutVars>
      </dgm:prSet>
      <dgm:spPr/>
    </dgm:pt>
    <dgm:pt modelId="{F3BB823B-CC4D-416C-B59E-C4070C925A5D}" type="pres">
      <dgm:prSet presAssocID="{D9949676-8A3C-493E-AB71-905B913D2E87}" presName="sibTrans" presStyleLbl="sibTrans2D1" presStyleIdx="0" presStyleCnt="2"/>
      <dgm:spPr/>
    </dgm:pt>
    <dgm:pt modelId="{C7D5D0F3-A1B9-44B3-8EED-FA1A99533BB6}" type="pres">
      <dgm:prSet presAssocID="{D9949676-8A3C-493E-AB71-905B913D2E87}" presName="connectorText" presStyleLbl="sibTrans2D1" presStyleIdx="0" presStyleCnt="2"/>
      <dgm:spPr/>
    </dgm:pt>
    <dgm:pt modelId="{F19AA5CE-EC60-4CA1-A2A4-68CCEA0131C8}" type="pres">
      <dgm:prSet presAssocID="{5605702D-A593-4061-A14B-93BA67CD3049}" presName="node" presStyleLbl="node1" presStyleIdx="1" presStyleCnt="3" custScaleX="148449" custScaleY="102703" custLinFactX="100000" custLinFactNeighborX="167968" custLinFactNeighborY="11962">
        <dgm:presLayoutVars>
          <dgm:bulletEnabled val="1"/>
        </dgm:presLayoutVars>
      </dgm:prSet>
      <dgm:spPr/>
    </dgm:pt>
    <dgm:pt modelId="{132754F1-3D32-45F9-8C3D-013227F29E9D}" type="pres">
      <dgm:prSet presAssocID="{BDE7E113-A868-4314-BEC5-EF93CFFD1A21}" presName="sibTrans" presStyleLbl="sibTrans2D1" presStyleIdx="1" presStyleCnt="2"/>
      <dgm:spPr/>
    </dgm:pt>
    <dgm:pt modelId="{E4F56C8C-D462-4948-BB49-35411E7BAC57}" type="pres">
      <dgm:prSet presAssocID="{BDE7E113-A868-4314-BEC5-EF93CFFD1A21}" presName="connectorText" presStyleLbl="sibTrans2D1" presStyleIdx="1" presStyleCnt="2"/>
      <dgm:spPr/>
    </dgm:pt>
    <dgm:pt modelId="{2B4030D4-4472-4321-879B-F8B1BECF0869}" type="pres">
      <dgm:prSet presAssocID="{CF3661E1-968F-49F2-82E4-2CD727EEF8C0}" presName="node" presStyleLbl="node1" presStyleIdx="2" presStyleCnt="3" custScaleX="164627" custScaleY="91733" custLinFactX="-193294" custLinFactNeighborX="-200000" custLinFactNeighborY="85824">
        <dgm:presLayoutVars>
          <dgm:bulletEnabled val="1"/>
        </dgm:presLayoutVars>
      </dgm:prSet>
      <dgm:spPr/>
    </dgm:pt>
  </dgm:ptLst>
  <dgm:cxnLst>
    <dgm:cxn modelId="{F40E3B19-579F-4B33-9ECD-01809478A370}" type="presOf" srcId="{CF3661E1-968F-49F2-82E4-2CD727EEF8C0}" destId="{2B4030D4-4472-4321-879B-F8B1BECF0869}" srcOrd="0" destOrd="0" presId="urn:microsoft.com/office/officeart/2005/8/layout/process1"/>
    <dgm:cxn modelId="{37E9A163-389A-4CBA-82E7-AB4004F22740}" type="presOf" srcId="{BDE7E113-A868-4314-BEC5-EF93CFFD1A21}" destId="{132754F1-3D32-45F9-8C3D-013227F29E9D}" srcOrd="0" destOrd="0" presId="urn:microsoft.com/office/officeart/2005/8/layout/process1"/>
    <dgm:cxn modelId="{4EC4A743-44A2-445C-A15B-CFD72EC1E0B1}" type="presOf" srcId="{74579890-EC3F-4BF2-BC56-CF77E3C6A2DA}" destId="{3E05A411-2E6E-443E-AC1C-412456200CA9}" srcOrd="0" destOrd="0" presId="urn:microsoft.com/office/officeart/2005/8/layout/process1"/>
    <dgm:cxn modelId="{1FDC8066-8077-470B-9F52-96DE3F63196C}" srcId="{0F2D77B9-3651-4C20-809E-71F563BD9A4A}" destId="{5605702D-A593-4061-A14B-93BA67CD3049}" srcOrd="1" destOrd="0" parTransId="{7085C429-5A9E-4803-962B-DB4994EAE8C1}" sibTransId="{BDE7E113-A868-4314-BEC5-EF93CFFD1A21}"/>
    <dgm:cxn modelId="{1BACF552-7AE2-4678-8FA5-413EE4ECCF0B}" srcId="{0F2D77B9-3651-4C20-809E-71F563BD9A4A}" destId="{74579890-EC3F-4BF2-BC56-CF77E3C6A2DA}" srcOrd="0" destOrd="0" parTransId="{1431B132-19F0-40F3-973D-A54F1368C353}" sibTransId="{D9949676-8A3C-493E-AB71-905B913D2E87}"/>
    <dgm:cxn modelId="{74020956-BE50-4A93-A6E3-E41AFBA40928}" type="presOf" srcId="{0F2D77B9-3651-4C20-809E-71F563BD9A4A}" destId="{07E35882-F4B2-4E6E-9A89-6511119E1BD9}" srcOrd="0" destOrd="0" presId="urn:microsoft.com/office/officeart/2005/8/layout/process1"/>
    <dgm:cxn modelId="{1F66857B-4661-4F26-B96D-61C2CE447D59}" type="presOf" srcId="{5605702D-A593-4061-A14B-93BA67CD3049}" destId="{F19AA5CE-EC60-4CA1-A2A4-68CCEA0131C8}" srcOrd="0" destOrd="0" presId="urn:microsoft.com/office/officeart/2005/8/layout/process1"/>
    <dgm:cxn modelId="{97295389-5A23-45AD-9AB1-F64835D945A7}" type="presOf" srcId="{BDE7E113-A868-4314-BEC5-EF93CFFD1A21}" destId="{E4F56C8C-D462-4948-BB49-35411E7BAC57}" srcOrd="1" destOrd="0" presId="urn:microsoft.com/office/officeart/2005/8/layout/process1"/>
    <dgm:cxn modelId="{D2F8FD97-EDCB-4FD5-B7CD-2DDE2F3B8335}" type="presOf" srcId="{D9949676-8A3C-493E-AB71-905B913D2E87}" destId="{F3BB823B-CC4D-416C-B59E-C4070C925A5D}" srcOrd="0" destOrd="0" presId="urn:microsoft.com/office/officeart/2005/8/layout/process1"/>
    <dgm:cxn modelId="{F0783FB0-D5BB-430D-9BBD-E206A0E6F317}" srcId="{0F2D77B9-3651-4C20-809E-71F563BD9A4A}" destId="{CF3661E1-968F-49F2-82E4-2CD727EEF8C0}" srcOrd="2" destOrd="0" parTransId="{65B86A38-E1CD-424E-B6CF-3A2B301C4AD8}" sibTransId="{F94DE711-CC44-4A17-8CBA-29C7E306C80B}"/>
    <dgm:cxn modelId="{5C04ABC3-35AA-41B8-952A-B52829582290}" type="presOf" srcId="{D9949676-8A3C-493E-AB71-905B913D2E87}" destId="{C7D5D0F3-A1B9-44B3-8EED-FA1A99533BB6}" srcOrd="1" destOrd="0" presId="urn:microsoft.com/office/officeart/2005/8/layout/process1"/>
    <dgm:cxn modelId="{4B7275D9-44AD-43AC-8536-3727E50C32EA}" type="presParOf" srcId="{07E35882-F4B2-4E6E-9A89-6511119E1BD9}" destId="{3E05A411-2E6E-443E-AC1C-412456200CA9}" srcOrd="0" destOrd="0" presId="urn:microsoft.com/office/officeart/2005/8/layout/process1"/>
    <dgm:cxn modelId="{1FF06329-73AB-4677-BB7F-CDDB4E7BE250}" type="presParOf" srcId="{07E35882-F4B2-4E6E-9A89-6511119E1BD9}" destId="{F3BB823B-CC4D-416C-B59E-C4070C925A5D}" srcOrd="1" destOrd="0" presId="urn:microsoft.com/office/officeart/2005/8/layout/process1"/>
    <dgm:cxn modelId="{2AB6755C-F9E4-419F-B5CB-FA4DDE8887F6}" type="presParOf" srcId="{F3BB823B-CC4D-416C-B59E-C4070C925A5D}" destId="{C7D5D0F3-A1B9-44B3-8EED-FA1A99533BB6}" srcOrd="0" destOrd="0" presId="urn:microsoft.com/office/officeart/2005/8/layout/process1"/>
    <dgm:cxn modelId="{7BBED8C4-E09B-4DE7-AF24-928AD42780F5}" type="presParOf" srcId="{07E35882-F4B2-4E6E-9A89-6511119E1BD9}" destId="{F19AA5CE-EC60-4CA1-A2A4-68CCEA0131C8}" srcOrd="2" destOrd="0" presId="urn:microsoft.com/office/officeart/2005/8/layout/process1"/>
    <dgm:cxn modelId="{55F7970B-8CEB-4BB2-AEEF-91459E69133A}" type="presParOf" srcId="{07E35882-F4B2-4E6E-9A89-6511119E1BD9}" destId="{132754F1-3D32-45F9-8C3D-013227F29E9D}" srcOrd="3" destOrd="0" presId="urn:microsoft.com/office/officeart/2005/8/layout/process1"/>
    <dgm:cxn modelId="{BB279554-6C40-40FE-A271-572C9B44847C}" type="presParOf" srcId="{132754F1-3D32-45F9-8C3D-013227F29E9D}" destId="{E4F56C8C-D462-4948-BB49-35411E7BAC57}" srcOrd="0" destOrd="0" presId="urn:microsoft.com/office/officeart/2005/8/layout/process1"/>
    <dgm:cxn modelId="{0901CA21-5B75-454F-9989-93C8655ED0BC}" type="presParOf" srcId="{07E35882-F4B2-4E6E-9A89-6511119E1BD9}" destId="{2B4030D4-4472-4321-879B-F8B1BECF0869}"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6E47CC-1A71-4BCC-9BF6-6AE55E6337A1}" type="doc">
      <dgm:prSet loTypeId="urn:microsoft.com/office/officeart/2005/8/layout/process1" loCatId="process" qsTypeId="urn:microsoft.com/office/officeart/2005/8/quickstyle/simple1" qsCatId="simple" csTypeId="urn:microsoft.com/office/officeart/2005/8/colors/accent1_2" csCatId="accent1" phldr="1"/>
      <dgm:spPr/>
    </dgm:pt>
    <dgm:pt modelId="{484103B3-47D2-4707-9350-7CCD851BE80F}">
      <dgm:prSet phldrT="[Text]" custT="1"/>
      <dgm:spPr/>
      <dgm:t>
        <a:bodyPr/>
        <a:lstStyle/>
        <a:p>
          <a:r>
            <a:rPr lang="en-US" sz="1800" dirty="0"/>
            <a:t>Data preparation and standardization</a:t>
          </a:r>
          <a:endParaRPr lang="en-SG" sz="1800" dirty="0"/>
        </a:p>
      </dgm:t>
    </dgm:pt>
    <dgm:pt modelId="{F7E911A1-5ED6-471E-9050-F8AADD9C3A38}" type="parTrans" cxnId="{9BF52281-DB1E-473D-A5BB-FBF39B3F8C06}">
      <dgm:prSet/>
      <dgm:spPr/>
      <dgm:t>
        <a:bodyPr/>
        <a:lstStyle/>
        <a:p>
          <a:endParaRPr lang="en-SG"/>
        </a:p>
      </dgm:t>
    </dgm:pt>
    <dgm:pt modelId="{A0FB67B6-218A-44E7-9AF7-F3D8A0B3ABED}" type="sibTrans" cxnId="{9BF52281-DB1E-473D-A5BB-FBF39B3F8C06}">
      <dgm:prSet/>
      <dgm:spPr/>
      <dgm:t>
        <a:bodyPr/>
        <a:lstStyle/>
        <a:p>
          <a:endParaRPr lang="en-SG"/>
        </a:p>
      </dgm:t>
    </dgm:pt>
    <dgm:pt modelId="{AB21A4C7-62F1-41C3-AB27-3033B18866A7}">
      <dgm:prSet phldrT="[Text]" custT="1"/>
      <dgm:spPr/>
      <dgm:t>
        <a:bodyPr/>
        <a:lstStyle/>
        <a:p>
          <a:r>
            <a:rPr lang="en-US" sz="1800" dirty="0"/>
            <a:t>Test each model to get best parameters to use</a:t>
          </a:r>
          <a:endParaRPr lang="en-SG" sz="1800" dirty="0"/>
        </a:p>
      </dgm:t>
    </dgm:pt>
    <dgm:pt modelId="{FB7583AB-922E-4A85-A818-863759CA4814}" type="parTrans" cxnId="{4A46745D-70AA-404A-A2BD-48BCC4999F8F}">
      <dgm:prSet/>
      <dgm:spPr/>
      <dgm:t>
        <a:bodyPr/>
        <a:lstStyle/>
        <a:p>
          <a:endParaRPr lang="en-SG"/>
        </a:p>
      </dgm:t>
    </dgm:pt>
    <dgm:pt modelId="{69BD1C80-9C27-4F80-8040-B06A6E51676D}" type="sibTrans" cxnId="{4A46745D-70AA-404A-A2BD-48BCC4999F8F}">
      <dgm:prSet/>
      <dgm:spPr/>
      <dgm:t>
        <a:bodyPr/>
        <a:lstStyle/>
        <a:p>
          <a:endParaRPr lang="en-SG"/>
        </a:p>
      </dgm:t>
    </dgm:pt>
    <dgm:pt modelId="{3DF7B289-3685-450D-96AA-474F9CC20870}">
      <dgm:prSet phldrT="[Text]" custT="1"/>
      <dgm:spPr/>
      <dgm:t>
        <a:bodyPr/>
        <a:lstStyle/>
        <a:p>
          <a:r>
            <a:rPr lang="en-US" sz="1800" dirty="0"/>
            <a:t>Compare the accuracy of each of the models</a:t>
          </a:r>
          <a:endParaRPr lang="en-SG" sz="1800" dirty="0"/>
        </a:p>
      </dgm:t>
    </dgm:pt>
    <dgm:pt modelId="{9996DC4A-D054-4E51-9DE6-E6A2A6459E78}" type="parTrans" cxnId="{96A31094-62F6-4EF4-93FB-4700F6DC655F}">
      <dgm:prSet/>
      <dgm:spPr/>
      <dgm:t>
        <a:bodyPr/>
        <a:lstStyle/>
        <a:p>
          <a:endParaRPr lang="en-SG"/>
        </a:p>
      </dgm:t>
    </dgm:pt>
    <dgm:pt modelId="{5903ED85-65D2-48C7-8BF5-055E16CEC607}" type="sibTrans" cxnId="{96A31094-62F6-4EF4-93FB-4700F6DC655F}">
      <dgm:prSet/>
      <dgm:spPr/>
      <dgm:t>
        <a:bodyPr/>
        <a:lstStyle/>
        <a:p>
          <a:endParaRPr lang="en-SG"/>
        </a:p>
      </dgm:t>
    </dgm:pt>
    <dgm:pt modelId="{F06CEC27-8624-4220-B235-F26576F3AA5E}" type="pres">
      <dgm:prSet presAssocID="{8A6E47CC-1A71-4BCC-9BF6-6AE55E6337A1}" presName="Name0" presStyleCnt="0">
        <dgm:presLayoutVars>
          <dgm:dir/>
          <dgm:resizeHandles val="exact"/>
        </dgm:presLayoutVars>
      </dgm:prSet>
      <dgm:spPr/>
    </dgm:pt>
    <dgm:pt modelId="{4F6DA5FE-6C2E-44D4-A829-6A8B4301987C}" type="pres">
      <dgm:prSet presAssocID="{484103B3-47D2-4707-9350-7CCD851BE80F}" presName="node" presStyleLbl="node1" presStyleIdx="0" presStyleCnt="3">
        <dgm:presLayoutVars>
          <dgm:bulletEnabled val="1"/>
        </dgm:presLayoutVars>
      </dgm:prSet>
      <dgm:spPr/>
    </dgm:pt>
    <dgm:pt modelId="{D0D8DF9F-3E81-4241-8A89-A01FD29A9EEA}" type="pres">
      <dgm:prSet presAssocID="{A0FB67B6-218A-44E7-9AF7-F3D8A0B3ABED}" presName="sibTrans" presStyleLbl="sibTrans2D1" presStyleIdx="0" presStyleCnt="2"/>
      <dgm:spPr/>
    </dgm:pt>
    <dgm:pt modelId="{C8E5C329-5F70-4DCC-AF03-E5A0C6B4E776}" type="pres">
      <dgm:prSet presAssocID="{A0FB67B6-218A-44E7-9AF7-F3D8A0B3ABED}" presName="connectorText" presStyleLbl="sibTrans2D1" presStyleIdx="0" presStyleCnt="2"/>
      <dgm:spPr/>
    </dgm:pt>
    <dgm:pt modelId="{E0F69254-964F-40AF-A2BD-5B934EEB7798}" type="pres">
      <dgm:prSet presAssocID="{AB21A4C7-62F1-41C3-AB27-3033B18866A7}" presName="node" presStyleLbl="node1" presStyleIdx="1" presStyleCnt="3">
        <dgm:presLayoutVars>
          <dgm:bulletEnabled val="1"/>
        </dgm:presLayoutVars>
      </dgm:prSet>
      <dgm:spPr/>
    </dgm:pt>
    <dgm:pt modelId="{A31F9FCC-08CB-48B9-BECC-AB58F1E8C8CD}" type="pres">
      <dgm:prSet presAssocID="{69BD1C80-9C27-4F80-8040-B06A6E51676D}" presName="sibTrans" presStyleLbl="sibTrans2D1" presStyleIdx="1" presStyleCnt="2"/>
      <dgm:spPr/>
    </dgm:pt>
    <dgm:pt modelId="{68196A56-63FB-498A-B707-3D50E40C142F}" type="pres">
      <dgm:prSet presAssocID="{69BD1C80-9C27-4F80-8040-B06A6E51676D}" presName="connectorText" presStyleLbl="sibTrans2D1" presStyleIdx="1" presStyleCnt="2"/>
      <dgm:spPr/>
    </dgm:pt>
    <dgm:pt modelId="{6412815B-BD22-46B3-A6B9-3AC47B9AA73D}" type="pres">
      <dgm:prSet presAssocID="{3DF7B289-3685-450D-96AA-474F9CC20870}" presName="node" presStyleLbl="node1" presStyleIdx="2" presStyleCnt="3">
        <dgm:presLayoutVars>
          <dgm:bulletEnabled val="1"/>
        </dgm:presLayoutVars>
      </dgm:prSet>
      <dgm:spPr/>
    </dgm:pt>
  </dgm:ptLst>
  <dgm:cxnLst>
    <dgm:cxn modelId="{A3D73008-8B77-472C-8F05-0839AD91DD6C}" type="presOf" srcId="{69BD1C80-9C27-4F80-8040-B06A6E51676D}" destId="{68196A56-63FB-498A-B707-3D50E40C142F}" srcOrd="1" destOrd="0" presId="urn:microsoft.com/office/officeart/2005/8/layout/process1"/>
    <dgm:cxn modelId="{4A46745D-70AA-404A-A2BD-48BCC4999F8F}" srcId="{8A6E47CC-1A71-4BCC-9BF6-6AE55E6337A1}" destId="{AB21A4C7-62F1-41C3-AB27-3033B18866A7}" srcOrd="1" destOrd="0" parTransId="{FB7583AB-922E-4A85-A818-863759CA4814}" sibTransId="{69BD1C80-9C27-4F80-8040-B06A6E51676D}"/>
    <dgm:cxn modelId="{E1D19B4D-2D29-4A61-92FC-3E0FF7C84021}" type="presOf" srcId="{AB21A4C7-62F1-41C3-AB27-3033B18866A7}" destId="{E0F69254-964F-40AF-A2BD-5B934EEB7798}" srcOrd="0" destOrd="0" presId="urn:microsoft.com/office/officeart/2005/8/layout/process1"/>
    <dgm:cxn modelId="{1F2D1A53-1F99-4E4F-B564-5F6165BB8DA4}" type="presOf" srcId="{69BD1C80-9C27-4F80-8040-B06A6E51676D}" destId="{A31F9FCC-08CB-48B9-BECC-AB58F1E8C8CD}" srcOrd="0" destOrd="0" presId="urn:microsoft.com/office/officeart/2005/8/layout/process1"/>
    <dgm:cxn modelId="{1DDE4D7B-C9CB-493B-9B83-1B880A364D61}" type="presOf" srcId="{8A6E47CC-1A71-4BCC-9BF6-6AE55E6337A1}" destId="{F06CEC27-8624-4220-B235-F26576F3AA5E}" srcOrd="0" destOrd="0" presId="urn:microsoft.com/office/officeart/2005/8/layout/process1"/>
    <dgm:cxn modelId="{B3999B7D-EF9E-4FDB-B710-E1ACD62698C0}" type="presOf" srcId="{A0FB67B6-218A-44E7-9AF7-F3D8A0B3ABED}" destId="{D0D8DF9F-3E81-4241-8A89-A01FD29A9EEA}" srcOrd="0" destOrd="0" presId="urn:microsoft.com/office/officeart/2005/8/layout/process1"/>
    <dgm:cxn modelId="{9BF52281-DB1E-473D-A5BB-FBF39B3F8C06}" srcId="{8A6E47CC-1A71-4BCC-9BF6-6AE55E6337A1}" destId="{484103B3-47D2-4707-9350-7CCD851BE80F}" srcOrd="0" destOrd="0" parTransId="{F7E911A1-5ED6-471E-9050-F8AADD9C3A38}" sibTransId="{A0FB67B6-218A-44E7-9AF7-F3D8A0B3ABED}"/>
    <dgm:cxn modelId="{96A31094-62F6-4EF4-93FB-4700F6DC655F}" srcId="{8A6E47CC-1A71-4BCC-9BF6-6AE55E6337A1}" destId="{3DF7B289-3685-450D-96AA-474F9CC20870}" srcOrd="2" destOrd="0" parTransId="{9996DC4A-D054-4E51-9DE6-E6A2A6459E78}" sibTransId="{5903ED85-65D2-48C7-8BF5-055E16CEC607}"/>
    <dgm:cxn modelId="{3046B6D2-8BD2-4ADA-91B0-2A2C5AE74438}" type="presOf" srcId="{A0FB67B6-218A-44E7-9AF7-F3D8A0B3ABED}" destId="{C8E5C329-5F70-4DCC-AF03-E5A0C6B4E776}" srcOrd="1" destOrd="0" presId="urn:microsoft.com/office/officeart/2005/8/layout/process1"/>
    <dgm:cxn modelId="{B13425E1-3F7B-4288-ACDB-E149F361B40F}" type="presOf" srcId="{484103B3-47D2-4707-9350-7CCD851BE80F}" destId="{4F6DA5FE-6C2E-44D4-A829-6A8B4301987C}" srcOrd="0" destOrd="0" presId="urn:microsoft.com/office/officeart/2005/8/layout/process1"/>
    <dgm:cxn modelId="{790955F8-1D5D-4352-969F-780D2A37CAD5}" type="presOf" srcId="{3DF7B289-3685-450D-96AA-474F9CC20870}" destId="{6412815B-BD22-46B3-A6B9-3AC47B9AA73D}" srcOrd="0" destOrd="0" presId="urn:microsoft.com/office/officeart/2005/8/layout/process1"/>
    <dgm:cxn modelId="{D0A4EF86-E35F-462A-AF1B-A8B7DD46DD97}" type="presParOf" srcId="{F06CEC27-8624-4220-B235-F26576F3AA5E}" destId="{4F6DA5FE-6C2E-44D4-A829-6A8B4301987C}" srcOrd="0" destOrd="0" presId="urn:microsoft.com/office/officeart/2005/8/layout/process1"/>
    <dgm:cxn modelId="{B3884612-14F8-4F3F-82DA-B016DAB56590}" type="presParOf" srcId="{F06CEC27-8624-4220-B235-F26576F3AA5E}" destId="{D0D8DF9F-3E81-4241-8A89-A01FD29A9EEA}" srcOrd="1" destOrd="0" presId="urn:microsoft.com/office/officeart/2005/8/layout/process1"/>
    <dgm:cxn modelId="{6FC72344-F9AA-4220-A5C3-BD32E63A6168}" type="presParOf" srcId="{D0D8DF9F-3E81-4241-8A89-A01FD29A9EEA}" destId="{C8E5C329-5F70-4DCC-AF03-E5A0C6B4E776}" srcOrd="0" destOrd="0" presId="urn:microsoft.com/office/officeart/2005/8/layout/process1"/>
    <dgm:cxn modelId="{FF49AB0C-C642-4969-9716-D90BCB414D94}" type="presParOf" srcId="{F06CEC27-8624-4220-B235-F26576F3AA5E}" destId="{E0F69254-964F-40AF-A2BD-5B934EEB7798}" srcOrd="2" destOrd="0" presId="urn:microsoft.com/office/officeart/2005/8/layout/process1"/>
    <dgm:cxn modelId="{B5C75519-4F6D-4696-A1B9-D052F5EDF4E9}" type="presParOf" srcId="{F06CEC27-8624-4220-B235-F26576F3AA5E}" destId="{A31F9FCC-08CB-48B9-BECC-AB58F1E8C8CD}" srcOrd="3" destOrd="0" presId="urn:microsoft.com/office/officeart/2005/8/layout/process1"/>
    <dgm:cxn modelId="{BC1E4F06-2E87-4818-9792-E2F03FBF57E8}" type="presParOf" srcId="{A31F9FCC-08CB-48B9-BECC-AB58F1E8C8CD}" destId="{68196A56-63FB-498A-B707-3D50E40C142F}" srcOrd="0" destOrd="0" presId="urn:microsoft.com/office/officeart/2005/8/layout/process1"/>
    <dgm:cxn modelId="{11E0F3E2-E2EC-4561-8D23-3CDB2DEDE059}" type="presParOf" srcId="{F06CEC27-8624-4220-B235-F26576F3AA5E}" destId="{6412815B-BD22-46B3-A6B9-3AC47B9AA73D}"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3780B5-878C-422E-9636-2E65FBB4EBD5}">
      <dsp:nvSpPr>
        <dsp:cNvPr id="0" name=""/>
        <dsp:cNvSpPr/>
      </dsp:nvSpPr>
      <dsp:spPr>
        <a:xfrm>
          <a:off x="730040" y="640547"/>
          <a:ext cx="1511703" cy="1516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Request and parse the SpaceX launch data</a:t>
          </a:r>
          <a:endParaRPr lang="en-SG" sz="1800" kern="1200" dirty="0"/>
        </a:p>
      </dsp:txBody>
      <dsp:txXfrm>
        <a:off x="774316" y="684823"/>
        <a:ext cx="1423151" cy="1428254"/>
      </dsp:txXfrm>
    </dsp:sp>
    <dsp:sp modelId="{8CBC2785-73DF-4FED-9EAC-F1BFF6118C6C}">
      <dsp:nvSpPr>
        <dsp:cNvPr id="0" name=""/>
        <dsp:cNvSpPr/>
      </dsp:nvSpPr>
      <dsp:spPr>
        <a:xfrm rot="427233">
          <a:off x="2528388" y="1517856"/>
          <a:ext cx="1103319" cy="1604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SG" sz="600" kern="1200"/>
        </a:p>
      </dsp:txBody>
      <dsp:txXfrm>
        <a:off x="2528574" y="1546967"/>
        <a:ext cx="1055177" cy="96283"/>
      </dsp:txXfrm>
    </dsp:sp>
    <dsp:sp modelId="{9CBD1E4F-270D-418D-85FF-4D4349B20391}">
      <dsp:nvSpPr>
        <dsp:cNvPr id="0" name=""/>
        <dsp:cNvSpPr/>
      </dsp:nvSpPr>
      <dsp:spPr>
        <a:xfrm>
          <a:off x="3869519" y="1042659"/>
          <a:ext cx="1511703" cy="1496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Prepare, clean the data and save it to a new </a:t>
          </a:r>
          <a:r>
            <a:rPr lang="en-US" sz="1800" kern="1200" dirty="0" err="1"/>
            <a:t>dataframe</a:t>
          </a:r>
          <a:endParaRPr lang="en-SG" sz="1800" kern="1200" dirty="0"/>
        </a:p>
      </dsp:txBody>
      <dsp:txXfrm>
        <a:off x="3913363" y="1086503"/>
        <a:ext cx="1424015" cy="1409265"/>
      </dsp:txXfrm>
    </dsp:sp>
    <dsp:sp modelId="{215D09FD-3F1E-4272-8429-464E7C56B0FB}">
      <dsp:nvSpPr>
        <dsp:cNvPr id="0" name=""/>
        <dsp:cNvSpPr/>
      </dsp:nvSpPr>
      <dsp:spPr>
        <a:xfrm rot="9583221" flipV="1">
          <a:off x="2380262" y="2533580"/>
          <a:ext cx="1337435" cy="1790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SG" sz="700" kern="1200"/>
        </a:p>
      </dsp:txBody>
      <dsp:txXfrm rot="10800000">
        <a:off x="2432324" y="2560087"/>
        <a:ext cx="1283708" cy="107455"/>
      </dsp:txXfrm>
    </dsp:sp>
    <dsp:sp modelId="{27D00791-C149-4958-9A18-92E74D9F0ABA}">
      <dsp:nvSpPr>
        <dsp:cNvPr id="0" name=""/>
        <dsp:cNvSpPr/>
      </dsp:nvSpPr>
      <dsp:spPr>
        <a:xfrm>
          <a:off x="764535" y="2674053"/>
          <a:ext cx="1511703" cy="15116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Filter the </a:t>
          </a:r>
          <a:r>
            <a:rPr lang="en-US" sz="1800" kern="1200" dirty="0" err="1"/>
            <a:t>dataframe</a:t>
          </a:r>
          <a:r>
            <a:rPr lang="en-US" sz="1800" kern="1200" dirty="0"/>
            <a:t> to only include Falcon 9 launches</a:t>
          </a:r>
          <a:endParaRPr lang="en-SG" sz="1800" kern="1200" dirty="0"/>
        </a:p>
      </dsp:txBody>
      <dsp:txXfrm>
        <a:off x="808810" y="2718328"/>
        <a:ext cx="1423153" cy="1423122"/>
      </dsp:txXfrm>
    </dsp:sp>
    <dsp:sp modelId="{C8A483C3-B82E-47B1-AE8A-3BE28427F2D2}">
      <dsp:nvSpPr>
        <dsp:cNvPr id="0" name=""/>
        <dsp:cNvSpPr/>
      </dsp:nvSpPr>
      <dsp:spPr>
        <a:xfrm rot="603330">
          <a:off x="2455558" y="3633190"/>
          <a:ext cx="1282439" cy="1524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SG" sz="600" kern="1200"/>
        </a:p>
      </dsp:txBody>
      <dsp:txXfrm>
        <a:off x="2455909" y="3659690"/>
        <a:ext cx="1236699" cy="91481"/>
      </dsp:txXfrm>
    </dsp:sp>
    <dsp:sp modelId="{CAA1B40B-33D9-47C6-A473-FB0271A0F5D9}">
      <dsp:nvSpPr>
        <dsp:cNvPr id="0" name=""/>
        <dsp:cNvSpPr/>
      </dsp:nvSpPr>
      <dsp:spPr>
        <a:xfrm>
          <a:off x="3869519" y="3332306"/>
          <a:ext cx="1511703" cy="12963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Replace missing values in the </a:t>
          </a:r>
          <a:r>
            <a:rPr lang="en-US" sz="1800" kern="1200" dirty="0" err="1"/>
            <a:t>dataframe</a:t>
          </a:r>
          <a:endParaRPr lang="en-SG" sz="1800" kern="1200" dirty="0"/>
        </a:p>
      </dsp:txBody>
      <dsp:txXfrm>
        <a:off x="3907488" y="3370275"/>
        <a:ext cx="1435765" cy="12204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5A411-2E6E-443E-AC1C-412456200CA9}">
      <dsp:nvSpPr>
        <dsp:cNvPr id="0" name=""/>
        <dsp:cNvSpPr/>
      </dsp:nvSpPr>
      <dsp:spPr>
        <a:xfrm>
          <a:off x="1094151" y="399793"/>
          <a:ext cx="1356308" cy="1447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Request the wiki page from its URL</a:t>
          </a:r>
          <a:endParaRPr lang="en-SG" sz="1800" kern="1200" dirty="0"/>
        </a:p>
      </dsp:txBody>
      <dsp:txXfrm>
        <a:off x="1133876" y="439518"/>
        <a:ext cx="1276858" cy="1368125"/>
      </dsp:txXfrm>
    </dsp:sp>
    <dsp:sp modelId="{F3BB823B-CC4D-416C-B59E-C4070C925A5D}">
      <dsp:nvSpPr>
        <dsp:cNvPr id="0" name=""/>
        <dsp:cNvSpPr/>
      </dsp:nvSpPr>
      <dsp:spPr>
        <a:xfrm rot="1454406">
          <a:off x="2774857" y="1612514"/>
          <a:ext cx="840347" cy="3033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a:off x="2778868" y="1654499"/>
        <a:ext cx="749350" cy="181993"/>
      </dsp:txXfrm>
    </dsp:sp>
    <dsp:sp modelId="{F19AA5CE-EC60-4CA1-A2A4-68CCEA0131C8}">
      <dsp:nvSpPr>
        <dsp:cNvPr id="0" name=""/>
        <dsp:cNvSpPr/>
      </dsp:nvSpPr>
      <dsp:spPr>
        <a:xfrm>
          <a:off x="3896228" y="1749778"/>
          <a:ext cx="1815648" cy="14777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Extract all column/variable names from the HTML table header</a:t>
          </a:r>
          <a:endParaRPr lang="en-SG" sz="1800" kern="1200" dirty="0"/>
        </a:p>
      </dsp:txBody>
      <dsp:txXfrm>
        <a:off x="3939510" y="1793060"/>
        <a:ext cx="1729084" cy="1391184"/>
      </dsp:txXfrm>
    </dsp:sp>
    <dsp:sp modelId="{132754F1-3D32-45F9-8C3D-013227F29E9D}">
      <dsp:nvSpPr>
        <dsp:cNvPr id="0" name=""/>
        <dsp:cNvSpPr/>
      </dsp:nvSpPr>
      <dsp:spPr>
        <a:xfrm rot="9623643">
          <a:off x="3044945" y="2856466"/>
          <a:ext cx="601459" cy="3033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SG" sz="1300" kern="1200"/>
        </a:p>
      </dsp:txBody>
      <dsp:txXfrm rot="10800000">
        <a:off x="3133304" y="2901864"/>
        <a:ext cx="510462" cy="181993"/>
      </dsp:txXfrm>
    </dsp:sp>
    <dsp:sp modelId="{2B4030D4-4472-4321-879B-F8B1BECF0869}">
      <dsp:nvSpPr>
        <dsp:cNvPr id="0" name=""/>
        <dsp:cNvSpPr/>
      </dsp:nvSpPr>
      <dsp:spPr>
        <a:xfrm>
          <a:off x="813675" y="2891468"/>
          <a:ext cx="2013518" cy="1319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a new </a:t>
          </a:r>
          <a:r>
            <a:rPr lang="en-US" sz="1800" kern="1200" dirty="0" err="1"/>
            <a:t>dataframe</a:t>
          </a:r>
          <a:r>
            <a:rPr lang="en-US" sz="1800" kern="1200" dirty="0"/>
            <a:t> by parsing the launch html tables</a:t>
          </a:r>
          <a:endParaRPr lang="en-SG" sz="1800" kern="1200" dirty="0"/>
        </a:p>
      </dsp:txBody>
      <dsp:txXfrm>
        <a:off x="852334" y="2930127"/>
        <a:ext cx="1936200" cy="12425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DA5FE-6C2E-44D4-A829-6A8B4301987C}">
      <dsp:nvSpPr>
        <dsp:cNvPr id="0" name=""/>
        <dsp:cNvSpPr/>
      </dsp:nvSpPr>
      <dsp:spPr>
        <a:xfrm>
          <a:off x="7143" y="285460"/>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preparation and standardization</a:t>
          </a:r>
          <a:endParaRPr lang="en-SG" sz="1800" kern="1200" dirty="0"/>
        </a:p>
      </dsp:txBody>
      <dsp:txXfrm>
        <a:off x="44665" y="322982"/>
        <a:ext cx="2060143" cy="1206068"/>
      </dsp:txXfrm>
    </dsp:sp>
    <dsp:sp modelId="{D0D8DF9F-3E81-4241-8A89-A01FD29A9EEA}">
      <dsp:nvSpPr>
        <dsp:cNvPr id="0" name=""/>
        <dsp:cNvSpPr/>
      </dsp:nvSpPr>
      <dsp:spPr>
        <a:xfrm>
          <a:off x="2355850" y="661253"/>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SG" sz="2200" kern="1200"/>
        </a:p>
      </dsp:txBody>
      <dsp:txXfrm>
        <a:off x="2355850" y="767158"/>
        <a:ext cx="316861" cy="317716"/>
      </dsp:txXfrm>
    </dsp:sp>
    <dsp:sp modelId="{E0F69254-964F-40AF-A2BD-5B934EEB7798}">
      <dsp:nvSpPr>
        <dsp:cNvPr id="0" name=""/>
        <dsp:cNvSpPr/>
      </dsp:nvSpPr>
      <dsp:spPr>
        <a:xfrm>
          <a:off x="2996406" y="285460"/>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Test each model to get best parameters to use</a:t>
          </a:r>
          <a:endParaRPr lang="en-SG" sz="1800" kern="1200" dirty="0"/>
        </a:p>
      </dsp:txBody>
      <dsp:txXfrm>
        <a:off x="3033928" y="322982"/>
        <a:ext cx="2060143" cy="1206068"/>
      </dsp:txXfrm>
    </dsp:sp>
    <dsp:sp modelId="{A31F9FCC-08CB-48B9-BECC-AB58F1E8C8CD}">
      <dsp:nvSpPr>
        <dsp:cNvPr id="0" name=""/>
        <dsp:cNvSpPr/>
      </dsp:nvSpPr>
      <dsp:spPr>
        <a:xfrm>
          <a:off x="5345112" y="661253"/>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SG" sz="2200" kern="1200"/>
        </a:p>
      </dsp:txBody>
      <dsp:txXfrm>
        <a:off x="5345112" y="767158"/>
        <a:ext cx="316861" cy="317716"/>
      </dsp:txXfrm>
    </dsp:sp>
    <dsp:sp modelId="{6412815B-BD22-46B3-A6B9-3AC47B9AA73D}">
      <dsp:nvSpPr>
        <dsp:cNvPr id="0" name=""/>
        <dsp:cNvSpPr/>
      </dsp:nvSpPr>
      <dsp:spPr>
        <a:xfrm>
          <a:off x="5985668" y="285460"/>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Compare the accuracy of each of the models</a:t>
          </a:r>
          <a:endParaRPr lang="en-SG" sz="1800" kern="1200" dirty="0"/>
        </a:p>
      </dsp:txBody>
      <dsp:txXfrm>
        <a:off x="6023190" y="322982"/>
        <a:ext cx="2060143" cy="12060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397316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1014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66411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412942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619169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Lonpeace/IBM_data_science_applied_capstone/blob/master/Data%20Collection%20with%20Web%20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onpeace/IBM_data_science_applied_capstone/blob/master/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onpeace/IBM_data_science_applied_capstone/blob/master/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onpeace/IBM_data_science_applied_capstone/blob/master/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onpeace/IBM_data_science_applied_capstone/blob/master/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onpeace/IBM_data_science_applied_capstone/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png"/><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github.com/Lonpeace/IBM_data_science_applied_capstone/blob/master/Machine%20Learning%20Prediction.ipynb" TargetMode="External"/><Relationship Id="rId9" Type="http://schemas.microsoft.com/office/2007/relationships/diagramDrawing" Target="../diagrams/drawing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Lonpeace/IBM_data_science_applied_capstone/blob/master/Data%20Collection%20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Tan Zhen Xuan</a:t>
            </a:r>
          </a:p>
          <a:p>
            <a:r>
              <a:rPr lang="en-US" dirty="0">
                <a:solidFill>
                  <a:schemeClr val="bg2"/>
                </a:solidFill>
                <a:latin typeface="Abadi" panose="020B0604020104020204" pitchFamily="34" charset="0"/>
                <a:ea typeface="SF Pro" pitchFamily="2" charset="0"/>
                <a:cs typeface="SF Pro" pitchFamily="2" charset="0"/>
              </a:rPr>
              <a:t>06/07/2022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from SpaceX launches are also obtained from Wikipedia.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is scrapped using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and cleaned, then saved to a new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1600" dirty="0">
                <a:solidFill>
                  <a:schemeClr val="accent3">
                    <a:lumMod val="25000"/>
                  </a:schemeClr>
                </a:solidFill>
                <a:latin typeface="Abadi" panose="020B0604020104020204" pitchFamily="34" charset="0"/>
              </a:rPr>
              <a:t>Source code: </a:t>
            </a:r>
            <a:r>
              <a:rPr lang="en-US" sz="1600" dirty="0">
                <a:solidFill>
                  <a:schemeClr val="accent3">
                    <a:lumMod val="25000"/>
                  </a:schemeClr>
                </a:solidFill>
                <a:latin typeface="Abadi" panose="020B0604020104020204" pitchFamily="34" charset="0"/>
                <a:hlinkClick r:id="rId3"/>
              </a:rPr>
              <a:t>https://github.com/Lonpeace/IBM_data_science_applied_capstone/blob/master/Data%20Collection%20with%20Web%20Scraping.ipynb</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6CFF816B-C3F5-4F8A-9CBF-3A432D51EF03}"/>
              </a:ext>
            </a:extLst>
          </p:cNvPr>
          <p:cNvGraphicFramePr/>
          <p:nvPr>
            <p:extLst>
              <p:ext uri="{D42A27DB-BD31-4B8C-83A1-F6EECF244321}">
                <p14:modId xmlns:p14="http://schemas.microsoft.com/office/powerpoint/2010/main" val="1744307290"/>
              </p:ext>
            </p:extLst>
          </p:nvPr>
        </p:nvGraphicFramePr>
        <p:xfrm>
          <a:off x="5282321" y="1392499"/>
          <a:ext cx="6175651" cy="46330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005171"/>
            <a:ext cx="9802740" cy="3172459"/>
          </a:xfrm>
          <a:prstGeom prst="rect">
            <a:avLst/>
          </a:prstGeom>
        </p:spPr>
        <p:txBody>
          <a:bodyPr/>
          <a:lstStyle/>
          <a:p>
            <a:r>
              <a:rPr lang="en-US" sz="2200" dirty="0">
                <a:solidFill>
                  <a:schemeClr val="accent3">
                    <a:lumMod val="25000"/>
                  </a:schemeClr>
                </a:solidFill>
                <a:latin typeface="Abadi" panose="020B0604020104020204" pitchFamily="34" charset="0"/>
              </a:rPr>
              <a:t>Firstly, some EDA is done on the dataset.</a:t>
            </a:r>
          </a:p>
          <a:p>
            <a:r>
              <a:rPr lang="en-US" sz="2200" dirty="0">
                <a:solidFill>
                  <a:schemeClr val="accent3">
                    <a:lumMod val="25000"/>
                  </a:schemeClr>
                </a:solidFill>
                <a:latin typeface="Abadi" panose="020B0604020104020204" pitchFamily="34" charset="0"/>
              </a:rPr>
              <a:t>Then, some calculations are done to determine the number of launches on the different sites and the number of occurrence of each orbit.</a:t>
            </a:r>
          </a:p>
          <a:p>
            <a:r>
              <a:rPr lang="en-US" sz="2200" dirty="0">
                <a:solidFill>
                  <a:schemeClr val="accent3">
                    <a:lumMod val="25000"/>
                  </a:schemeClr>
                </a:solidFill>
                <a:latin typeface="Abadi" panose="020B0604020104020204" pitchFamily="34" charset="0"/>
              </a:rPr>
              <a:t>Lastly, a landing outcome label is created using data from the Outcome column.</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F6FA690B-163F-47B7-AFE9-43116CB29AB5}"/>
              </a:ext>
            </a:extLst>
          </p:cNvPr>
          <p:cNvSpPr txBox="1">
            <a:spLocks/>
          </p:cNvSpPr>
          <p:nvPr/>
        </p:nvSpPr>
        <p:spPr>
          <a:xfrm>
            <a:off x="770011" y="4976811"/>
            <a:ext cx="8975652" cy="4016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accent3">
                    <a:lumMod val="25000"/>
                  </a:schemeClr>
                </a:solidFill>
                <a:latin typeface="Abadi" panose="020B0604020104020204" pitchFamily="34" charset="0"/>
              </a:rPr>
              <a:t>Source code: </a:t>
            </a:r>
            <a:r>
              <a:rPr lang="en-US" sz="1600" dirty="0">
                <a:solidFill>
                  <a:schemeClr val="accent3">
                    <a:lumMod val="25000"/>
                  </a:schemeClr>
                </a:solidFill>
                <a:latin typeface="Abadi" panose="020B0604020104020204" pitchFamily="34" charset="0"/>
                <a:hlinkClick r:id="rId3"/>
              </a:rPr>
              <a:t>https://github.com/Lonpeace/IBM_data_science_applied_capstone/blob/master/Data%20Wrangling.ipynb</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7015"/>
            <a:ext cx="1068796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explore and visualize the collected data and the relationship between the different features, scatterplots, bar charts and line charts are used.</a:t>
            </a:r>
          </a:p>
          <a:p>
            <a:pPr>
              <a:lnSpc>
                <a:spcPct val="100000"/>
              </a:lnSpc>
              <a:spcBef>
                <a:spcPts val="1400"/>
              </a:spcBef>
            </a:pPr>
            <a:r>
              <a:rPr lang="en-US" sz="2200" dirty="0">
                <a:solidFill>
                  <a:schemeClr val="accent3">
                    <a:lumMod val="25000"/>
                  </a:schemeClr>
                </a:solidFill>
                <a:latin typeface="Abadi"/>
              </a:rPr>
              <a:t>The following relationships are plotted in the notebook;</a:t>
            </a:r>
          </a:p>
          <a:p>
            <a:pPr lvl="1">
              <a:lnSpc>
                <a:spcPct val="100000"/>
              </a:lnSpc>
              <a:spcBef>
                <a:spcPts val="1400"/>
              </a:spcBef>
            </a:pPr>
            <a:r>
              <a:rPr lang="en-US" sz="1800" dirty="0">
                <a:solidFill>
                  <a:schemeClr val="accent3">
                    <a:lumMod val="25000"/>
                  </a:schemeClr>
                </a:solidFill>
                <a:latin typeface="Abadi"/>
              </a:rPr>
              <a:t>Flight Number against Launch Site, and against Orbit Type</a:t>
            </a:r>
          </a:p>
          <a:p>
            <a:pPr lvl="1">
              <a:lnSpc>
                <a:spcPct val="100000"/>
              </a:lnSpc>
              <a:spcBef>
                <a:spcPts val="1400"/>
              </a:spcBef>
            </a:pPr>
            <a:r>
              <a:rPr lang="en-US" sz="1800" dirty="0">
                <a:solidFill>
                  <a:schemeClr val="accent3">
                    <a:lumMod val="25000"/>
                  </a:schemeClr>
                </a:solidFill>
                <a:latin typeface="Abadi"/>
              </a:rPr>
              <a:t>Payload Mass against Launch Site, and against Orbit Type</a:t>
            </a:r>
          </a:p>
          <a:p>
            <a:pPr lvl="1">
              <a:lnSpc>
                <a:spcPct val="100000"/>
              </a:lnSpc>
              <a:spcBef>
                <a:spcPts val="1400"/>
              </a:spcBef>
            </a:pPr>
            <a:r>
              <a:rPr lang="en-US" sz="1800" dirty="0">
                <a:solidFill>
                  <a:schemeClr val="accent3">
                    <a:lumMod val="25000"/>
                  </a:schemeClr>
                </a:solidFill>
                <a:latin typeface="Abadi"/>
              </a:rPr>
              <a:t>Orbit Type against Success Rate</a:t>
            </a:r>
          </a:p>
          <a:p>
            <a:pPr lvl="1">
              <a:lnSpc>
                <a:spcPct val="100000"/>
              </a:lnSpc>
              <a:spcBef>
                <a:spcPts val="1400"/>
              </a:spcBef>
            </a:pPr>
            <a:r>
              <a:rPr lang="en-US" sz="1800" dirty="0">
                <a:solidFill>
                  <a:schemeClr val="accent3">
                    <a:lumMod val="25000"/>
                  </a:schemeClr>
                </a:solidFill>
                <a:latin typeface="Abadi"/>
              </a:rPr>
              <a:t>Year against Success Rate</a:t>
            </a: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Source code: </a:t>
            </a:r>
            <a:r>
              <a:rPr lang="en-US" sz="1600" dirty="0">
                <a:solidFill>
                  <a:schemeClr val="accent3">
                    <a:lumMod val="25000"/>
                  </a:schemeClr>
                </a:solidFill>
                <a:latin typeface="Abadi" panose="020B0604020104020204" pitchFamily="34" charset="0"/>
                <a:hlinkClick r:id="rId3"/>
              </a:rPr>
              <a:t>https://github.com/Lonpeace/IBM_data_science_applied_capstone/blob/master/EDA%20with%20Visualization.ipynb</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1601"/>
            <a:ext cx="10687961" cy="4643971"/>
          </a:xfrm>
          <a:prstGeom prst="rect">
            <a:avLst/>
          </a:prstGeom>
        </p:spPr>
        <p:txBody>
          <a:bodyPr lIns="91440" tIns="45720" rIns="91440" bIns="45720" anchor="t"/>
          <a:lstStyle/>
          <a:p>
            <a:pPr>
              <a:lnSpc>
                <a:spcPct val="100000"/>
              </a:lnSpc>
              <a:spcBef>
                <a:spcPts val="1200"/>
              </a:spcBef>
            </a:pPr>
            <a:r>
              <a:rPr lang="en-US" sz="2200" dirty="0">
                <a:solidFill>
                  <a:schemeClr val="accent3">
                    <a:lumMod val="25000"/>
                  </a:schemeClr>
                </a:solidFill>
                <a:latin typeface="Abadi"/>
              </a:rPr>
              <a:t>The following SQL queries are performed:</a:t>
            </a:r>
          </a:p>
          <a:p>
            <a:pPr lvl="1">
              <a:lnSpc>
                <a:spcPct val="100000"/>
              </a:lnSpc>
              <a:spcBef>
                <a:spcPts val="1200"/>
              </a:spcBef>
            </a:pPr>
            <a:r>
              <a:rPr lang="en-US" sz="1600" dirty="0">
                <a:solidFill>
                  <a:schemeClr val="accent3">
                    <a:lumMod val="25000"/>
                  </a:schemeClr>
                </a:solidFill>
                <a:latin typeface="Abadi" panose="020B0604020104020204" pitchFamily="34" charset="0"/>
              </a:rPr>
              <a:t>Names of the unique launch sites used in the space mission</a:t>
            </a:r>
          </a:p>
          <a:p>
            <a:pPr lvl="1">
              <a:lnSpc>
                <a:spcPct val="100000"/>
              </a:lnSpc>
              <a:spcBef>
                <a:spcPts val="1200"/>
              </a:spcBef>
            </a:pPr>
            <a:r>
              <a:rPr lang="en-US" sz="1600" dirty="0">
                <a:solidFill>
                  <a:schemeClr val="accent3">
                    <a:lumMod val="25000"/>
                  </a:schemeClr>
                </a:solidFill>
                <a:latin typeface="Abadi" panose="020B0604020104020204" pitchFamily="34" charset="0"/>
              </a:rPr>
              <a:t>Display 5 records where launch sites begins with “CCA”</a:t>
            </a:r>
          </a:p>
          <a:p>
            <a:pPr lvl="1">
              <a:lnSpc>
                <a:spcPct val="100000"/>
              </a:lnSpc>
              <a:spcBef>
                <a:spcPts val="1200"/>
              </a:spcBef>
            </a:pPr>
            <a:r>
              <a:rPr lang="en-US" sz="1600" dirty="0">
                <a:solidFill>
                  <a:schemeClr val="accent3">
                    <a:lumMod val="25000"/>
                  </a:schemeClr>
                </a:solidFill>
                <a:latin typeface="Abadi" panose="020B0604020104020204" pitchFamily="34" charset="0"/>
              </a:rPr>
              <a:t>Display the total payload mass carried by boosters launched by NASA</a:t>
            </a:r>
          </a:p>
          <a:p>
            <a:pPr lvl="1">
              <a:lnSpc>
                <a:spcPct val="100000"/>
              </a:lnSpc>
              <a:spcBef>
                <a:spcPts val="1200"/>
              </a:spcBef>
            </a:pPr>
            <a:r>
              <a:rPr lang="en-US" sz="1600" dirty="0">
                <a:solidFill>
                  <a:schemeClr val="accent3">
                    <a:lumMod val="25000"/>
                  </a:schemeClr>
                </a:solidFill>
                <a:latin typeface="Abadi" panose="020B0604020104020204" pitchFamily="34" charset="0"/>
              </a:rPr>
              <a:t>Display the average payload mass carried by booster version “F9 v1.1”</a:t>
            </a:r>
          </a:p>
          <a:p>
            <a:pPr lvl="1">
              <a:lnSpc>
                <a:spcPct val="100000"/>
              </a:lnSpc>
              <a:spcBef>
                <a:spcPts val="1200"/>
              </a:spcBef>
            </a:pPr>
            <a:r>
              <a:rPr lang="en-US" sz="1600" dirty="0">
                <a:solidFill>
                  <a:schemeClr val="accent3">
                    <a:lumMod val="25000"/>
                  </a:schemeClr>
                </a:solidFill>
                <a:latin typeface="Abadi" panose="020B0604020104020204" pitchFamily="34" charset="0"/>
              </a:rPr>
              <a:t>List the date when the first successful landing outcome in ground pad was achieved</a:t>
            </a:r>
          </a:p>
          <a:p>
            <a:pPr lvl="1">
              <a:lnSpc>
                <a:spcPct val="100000"/>
              </a:lnSpc>
              <a:spcBef>
                <a:spcPts val="1200"/>
              </a:spcBef>
            </a:pPr>
            <a:r>
              <a:rPr lang="en-US" sz="1600" dirty="0">
                <a:solidFill>
                  <a:schemeClr val="accent3">
                    <a:lumMod val="25000"/>
                  </a:schemeClr>
                </a:solidFill>
                <a:latin typeface="Abadi" panose="020B0604020104020204" pitchFamily="34" charset="0"/>
              </a:rPr>
              <a:t>List the names of the boosters which have success in drone ship and have payload mass between 4000 and 6000 kg</a:t>
            </a:r>
          </a:p>
          <a:p>
            <a:pPr lvl="1">
              <a:lnSpc>
                <a:spcPct val="100000"/>
              </a:lnSpc>
              <a:spcBef>
                <a:spcPts val="1200"/>
              </a:spcBef>
            </a:pPr>
            <a:r>
              <a:rPr lang="en-US" sz="1600" dirty="0">
                <a:solidFill>
                  <a:schemeClr val="accent3">
                    <a:lumMod val="25000"/>
                  </a:schemeClr>
                </a:solidFill>
                <a:latin typeface="Abadi" panose="020B0604020104020204" pitchFamily="34" charset="0"/>
              </a:rPr>
              <a:t>List the total number of successful and failure mission outcomes</a:t>
            </a:r>
          </a:p>
          <a:p>
            <a:pPr lvl="1">
              <a:lnSpc>
                <a:spcPct val="100000"/>
              </a:lnSpc>
              <a:spcBef>
                <a:spcPts val="1200"/>
              </a:spcBef>
            </a:pPr>
            <a:r>
              <a:rPr lang="en-US" sz="1600" dirty="0">
                <a:solidFill>
                  <a:schemeClr val="accent3">
                    <a:lumMod val="25000"/>
                  </a:schemeClr>
                </a:solidFill>
                <a:latin typeface="Abadi" panose="020B0604020104020204" pitchFamily="34" charset="0"/>
              </a:rPr>
              <a:t>List the names of the booster versions that have carried the max payload mass</a:t>
            </a:r>
          </a:p>
          <a:p>
            <a:pPr lvl="1">
              <a:lnSpc>
                <a:spcPct val="100000"/>
              </a:lnSpc>
              <a:spcBef>
                <a:spcPts val="1200"/>
              </a:spcBef>
            </a:pPr>
            <a:r>
              <a:rPr lang="en-US" sz="1600" dirty="0">
                <a:solidFill>
                  <a:schemeClr val="accent3">
                    <a:lumMod val="25000"/>
                  </a:schemeClr>
                </a:solidFill>
                <a:latin typeface="Abadi" panose="020B0604020104020204" pitchFamily="34" charset="0"/>
              </a:rPr>
              <a:t>List the failed landing outcomes in drone ship, their booster versions and launch site names in the year 2015</a:t>
            </a:r>
          </a:p>
          <a:p>
            <a:pPr lvl="1">
              <a:lnSpc>
                <a:spcPct val="100000"/>
              </a:lnSpc>
              <a:spcBef>
                <a:spcPts val="1200"/>
              </a:spcBef>
            </a:pPr>
            <a:r>
              <a:rPr lang="en-US" sz="1600" dirty="0">
                <a:solidFill>
                  <a:schemeClr val="accent3">
                    <a:lumMod val="25000"/>
                  </a:schemeClr>
                </a:solidFill>
                <a:latin typeface="Abadi" panose="020B0604020104020204" pitchFamily="34" charset="0"/>
              </a:rPr>
              <a:t>Rank the count of landing outcomes between 2010-06-04 and 2017-03-20, in descending order</a:t>
            </a:r>
          </a:p>
          <a:p>
            <a:pPr>
              <a:lnSpc>
                <a:spcPct val="100000"/>
              </a:lnSpc>
              <a:spcBef>
                <a:spcPts val="1400"/>
              </a:spcBef>
            </a:pPr>
            <a:r>
              <a:rPr lang="en-US" sz="1600" dirty="0">
                <a:solidFill>
                  <a:schemeClr val="accent3">
                    <a:lumMod val="25000"/>
                  </a:schemeClr>
                </a:solidFill>
                <a:latin typeface="Abadi" panose="020B0604020104020204" pitchFamily="34" charset="0"/>
              </a:rPr>
              <a:t>Source code: </a:t>
            </a:r>
            <a:r>
              <a:rPr lang="en-US" sz="1600" dirty="0">
                <a:solidFill>
                  <a:schemeClr val="accent3">
                    <a:lumMod val="25000"/>
                  </a:schemeClr>
                </a:solidFill>
                <a:latin typeface="Abadi" panose="020B0604020104020204" pitchFamily="34" charset="0"/>
                <a:hlinkClick r:id="rId3"/>
              </a:rPr>
              <a:t>https://github.com/Lonpeace/IBM_data_science_applied_capstone/blob/master/EDA%20with%20SQL.ipynb</a:t>
            </a:r>
            <a:endParaRPr lang="en-US" sz="1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Map objects such as markers, marker clusters, circles and lines are used together with Folium Maps</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indicate points of interest on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Marker clusters indicate group of events in each coordinate</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indicate highlighted areas around specific coordinates</a:t>
            </a:r>
          </a:p>
          <a:p>
            <a:pPr lvl="1">
              <a:lnSpc>
                <a:spcPct val="100000"/>
              </a:lnSpc>
              <a:spcBef>
                <a:spcPts val="1400"/>
              </a:spcBef>
            </a:pPr>
            <a:r>
              <a:rPr lang="en-US" sz="1800" dirty="0">
                <a:solidFill>
                  <a:schemeClr val="accent3">
                    <a:lumMod val="25000"/>
                  </a:schemeClr>
                </a:solidFill>
                <a:latin typeface="Abadi" panose="020B0604020104020204" pitchFamily="34" charset="0"/>
              </a:rPr>
              <a:t>Lines indicate distances between 2 point of interests or coordinates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sz="1600" dirty="0"/>
              <a:t>Source code: </a:t>
            </a:r>
            <a:r>
              <a:rPr lang="en-US" sz="1600" dirty="0">
                <a:hlinkClick r:id="rId3"/>
              </a:rPr>
              <a:t>https://github.com/Lonpeace/IBM_data_science_applied_capstone/blob/master/Interactive%20Visual%20Analytics%20with%20Folium.ipynb</a:t>
            </a:r>
            <a:endParaRPr lang="en-US" sz="16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graphs and plots that were used to visualize the data are as follows;</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of the Percentage of launches by the different sites</a:t>
            </a:r>
          </a:p>
          <a:p>
            <a:pPr lvl="1">
              <a:lnSpc>
                <a:spcPct val="100000"/>
              </a:lnSpc>
              <a:spcBef>
                <a:spcPts val="1400"/>
              </a:spcBef>
            </a:pPr>
            <a:r>
              <a:rPr lang="en-US" sz="1800" dirty="0">
                <a:solidFill>
                  <a:schemeClr val="accent3">
                    <a:lumMod val="25000"/>
                  </a:schemeClr>
                </a:solidFill>
                <a:latin typeface="Abadi" panose="020B0604020104020204" pitchFamily="34" charset="0"/>
              </a:rPr>
              <a:t>Scatterplot of how payload mass and booster version affects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plots enables us to analyze the relation between the different features, which allows for quick identification of good launch sites and payload mass to use for successful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Source code: </a:t>
            </a:r>
            <a:r>
              <a:rPr lang="en-US" sz="1600" dirty="0">
                <a:solidFill>
                  <a:schemeClr val="accent3">
                    <a:lumMod val="25000"/>
                  </a:schemeClr>
                </a:solidFill>
                <a:latin typeface="Abadi" panose="020B0604020104020204" pitchFamily="34" charset="0"/>
                <a:hlinkClick r:id="rId3"/>
              </a:rPr>
              <a:t>https://github.com/Lonpeace/IBM_data_science_applied_capstone/blob/master/spacex_dash_app.py</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5585"/>
            <a:ext cx="9745589" cy="226631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4 classification models were compared, namely;</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 (SVM)</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a:t>
            </a:r>
          </a:p>
          <a:p>
            <a:pPr lvl="1">
              <a:lnSpc>
                <a:spcPct val="100000"/>
              </a:lnSpc>
              <a:spcBef>
                <a:spcPts val="1400"/>
              </a:spcBef>
            </a:pPr>
            <a:r>
              <a:rPr lang="en-US" sz="1800" dirty="0">
                <a:solidFill>
                  <a:schemeClr val="accent3">
                    <a:lumMod val="25000"/>
                  </a:schemeClr>
                </a:solidFill>
                <a:latin typeface="Abadi" panose="020B0604020104020204" pitchFamily="34" charset="0"/>
              </a:rPr>
              <a:t>K Nearest </a:t>
            </a:r>
            <a:r>
              <a:rPr lang="en-US" sz="1800" dirty="0" err="1">
                <a:solidFill>
                  <a:schemeClr val="accent3">
                    <a:lumMod val="25000"/>
                  </a:schemeClr>
                </a:solidFill>
                <a:latin typeface="Abadi" panose="020B0604020104020204" pitchFamily="34" charset="0"/>
              </a:rPr>
              <a:t>Neighbour</a:t>
            </a:r>
            <a:r>
              <a:rPr lang="en-US" sz="1800" dirty="0">
                <a:solidFill>
                  <a:schemeClr val="accent3">
                    <a:lumMod val="25000"/>
                  </a:schemeClr>
                </a:solidFill>
                <a:latin typeface="Abadi" panose="020B0604020104020204" pitchFamily="34" charset="0"/>
              </a:rPr>
              <a:t> (KNN)</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FEA672DD-E7E7-4BB8-865F-B8878D4292C0}"/>
              </a:ext>
            </a:extLst>
          </p:cNvPr>
          <p:cNvSpPr txBox="1">
            <a:spLocks/>
          </p:cNvSpPr>
          <p:nvPr/>
        </p:nvSpPr>
        <p:spPr>
          <a:xfrm>
            <a:off x="770011" y="5665845"/>
            <a:ext cx="9745589" cy="71945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Source code: </a:t>
            </a:r>
            <a:r>
              <a:rPr lang="en-US" sz="1600" dirty="0">
                <a:solidFill>
                  <a:schemeClr val="accent3">
                    <a:lumMod val="25000"/>
                  </a:schemeClr>
                </a:solidFill>
                <a:latin typeface="Abadi" panose="020B0604020104020204" pitchFamily="34" charset="0"/>
                <a:hlinkClick r:id="rId4"/>
              </a:rPr>
              <a:t>https://github.com/Lonpeace/IBM_data_science_applied_capstone/blob/master/Machine%20Learning%20Prediction.ipynb</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graphicFrame>
        <p:nvGraphicFramePr>
          <p:cNvPr id="2" name="Diagram 1">
            <a:extLst>
              <a:ext uri="{FF2B5EF4-FFF2-40B4-BE49-F238E27FC236}">
                <a16:creationId xmlns:a16="http://schemas.microsoft.com/office/drawing/2014/main" id="{2744EDBC-8FE4-403A-BADD-2BE64462229F}"/>
              </a:ext>
            </a:extLst>
          </p:cNvPr>
          <p:cNvGraphicFramePr/>
          <p:nvPr>
            <p:extLst>
              <p:ext uri="{D42A27DB-BD31-4B8C-83A1-F6EECF244321}">
                <p14:modId xmlns:p14="http://schemas.microsoft.com/office/powerpoint/2010/main" val="3544360346"/>
              </p:ext>
            </p:extLst>
          </p:nvPr>
        </p:nvGraphicFramePr>
        <p:xfrm>
          <a:off x="1578804" y="3771901"/>
          <a:ext cx="8128000" cy="18520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descr="Chart, scatter chart&#10;&#10;Description automatically generated">
            <a:extLst>
              <a:ext uri="{FF2B5EF4-FFF2-40B4-BE49-F238E27FC236}">
                <a16:creationId xmlns:a16="http://schemas.microsoft.com/office/drawing/2014/main" id="{C96D313E-0306-4F67-B485-E0519D3322BF}"/>
              </a:ext>
            </a:extLst>
          </p:cNvPr>
          <p:cNvPicPr>
            <a:picLocks noChangeAspect="1"/>
          </p:cNvPicPr>
          <p:nvPr/>
        </p:nvPicPr>
        <p:blipFill>
          <a:blip r:embed="rId4"/>
          <a:stretch>
            <a:fillRect/>
          </a:stretch>
        </p:blipFill>
        <p:spPr>
          <a:xfrm>
            <a:off x="449970" y="1655188"/>
            <a:ext cx="11253979" cy="2196722"/>
          </a:xfrm>
          <a:prstGeom prst="rect">
            <a:avLst/>
          </a:prstGeom>
        </p:spPr>
      </p:pic>
      <p:sp>
        <p:nvSpPr>
          <p:cNvPr id="9" name="TextBox 8">
            <a:extLst>
              <a:ext uri="{FF2B5EF4-FFF2-40B4-BE49-F238E27FC236}">
                <a16:creationId xmlns:a16="http://schemas.microsoft.com/office/drawing/2014/main" id="{4509B38B-F0FC-499E-BB2D-18C43742758A}"/>
              </a:ext>
            </a:extLst>
          </p:cNvPr>
          <p:cNvSpPr txBox="1"/>
          <p:nvPr/>
        </p:nvSpPr>
        <p:spPr>
          <a:xfrm>
            <a:off x="752019" y="4099535"/>
            <a:ext cx="10687961" cy="1938992"/>
          </a:xfrm>
          <a:prstGeom prst="rect">
            <a:avLst/>
          </a:prstGeom>
          <a:noFill/>
        </p:spPr>
        <p:txBody>
          <a:bodyPr wrap="square" rtlCol="0">
            <a:spAutoFit/>
          </a:bodyPr>
          <a:lstStyle/>
          <a:p>
            <a:r>
              <a:rPr lang="en-US" sz="2000" dirty="0">
                <a:latin typeface="Abadi" panose="020B0604020104020204" pitchFamily="34" charset="0"/>
              </a:rPr>
              <a:t>From the plot, we can observe that the CCAFS SLC 40 launch site is the more popular choice among the 3 launch sites, as a lot more launches have been made from that launch site as compared to the other 2.</a:t>
            </a:r>
          </a:p>
          <a:p>
            <a:endParaRPr lang="en-US" sz="2000" dirty="0">
              <a:latin typeface="Abadi" panose="020B0604020104020204" pitchFamily="34" charset="0"/>
            </a:endParaRPr>
          </a:p>
          <a:p>
            <a:r>
              <a:rPr lang="en-US" sz="2000" dirty="0">
                <a:latin typeface="Abadi" panose="020B0604020104020204" pitchFamily="34" charset="0"/>
              </a:rPr>
              <a:t>Also, we can derive that the more frequently that a launch site is used, the success rate of that particular launch site will increase.</a:t>
            </a:r>
            <a:endParaRPr lang="en-SG" sz="2000"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93969" y="4272534"/>
            <a:ext cx="10404062" cy="1905794"/>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From the chart, we can observe that payloads over the weight of 10,000 kg are only launched from the CCAFS SLC 40 and KSC LC 39A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descr="Chart, scatter chart&#10;&#10;Description automatically generated">
            <a:extLst>
              <a:ext uri="{FF2B5EF4-FFF2-40B4-BE49-F238E27FC236}">
                <a16:creationId xmlns:a16="http://schemas.microsoft.com/office/drawing/2014/main" id="{1972F424-AB9A-4AB4-BEE5-C7878136E9F1}"/>
              </a:ext>
            </a:extLst>
          </p:cNvPr>
          <p:cNvPicPr>
            <a:picLocks noChangeAspect="1"/>
          </p:cNvPicPr>
          <p:nvPr/>
        </p:nvPicPr>
        <p:blipFill>
          <a:blip r:embed="rId3"/>
          <a:stretch>
            <a:fillRect/>
          </a:stretch>
        </p:blipFill>
        <p:spPr>
          <a:xfrm>
            <a:off x="288898" y="1552312"/>
            <a:ext cx="11403992" cy="225560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04242"/>
            <a:ext cx="4534607" cy="3523786"/>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Based on the bar chart, we can observe that the orbit types that have the highest success rates are as follows;</a:t>
            </a:r>
          </a:p>
          <a:p>
            <a:pPr lvl="1">
              <a:lnSpc>
                <a:spcPct val="100000"/>
              </a:lnSpc>
              <a:spcBef>
                <a:spcPts val="1400"/>
              </a:spcBef>
            </a:pPr>
            <a:r>
              <a:rPr lang="en-US" sz="2000" dirty="0">
                <a:solidFill>
                  <a:schemeClr val="accent3">
                    <a:lumMod val="25000"/>
                  </a:schemeClr>
                </a:solidFill>
                <a:latin typeface="Abadi" panose="020B0604020104020204" pitchFamily="34" charset="0"/>
              </a:rPr>
              <a:t>ES-L1</a:t>
            </a:r>
          </a:p>
          <a:p>
            <a:pPr lvl="1">
              <a:lnSpc>
                <a:spcPct val="100000"/>
              </a:lnSpc>
              <a:spcBef>
                <a:spcPts val="1400"/>
              </a:spcBef>
            </a:pPr>
            <a:r>
              <a:rPr lang="en-US" sz="2000" dirty="0">
                <a:solidFill>
                  <a:schemeClr val="accent3">
                    <a:lumMod val="25000"/>
                  </a:schemeClr>
                </a:solidFill>
                <a:latin typeface="Abadi" panose="020B0604020104020204" pitchFamily="34" charset="0"/>
              </a:rPr>
              <a:t>GEO</a:t>
            </a:r>
          </a:p>
          <a:p>
            <a:pPr lvl="1">
              <a:lnSpc>
                <a:spcPct val="100000"/>
              </a:lnSpc>
              <a:spcBef>
                <a:spcPts val="1400"/>
              </a:spcBef>
            </a:pPr>
            <a:r>
              <a:rPr lang="en-US" sz="2000" dirty="0">
                <a:solidFill>
                  <a:schemeClr val="accent3">
                    <a:lumMod val="25000"/>
                  </a:schemeClr>
                </a:solidFill>
                <a:latin typeface="Abadi" panose="020B0604020104020204" pitchFamily="34" charset="0"/>
              </a:rPr>
              <a:t>HEO</a:t>
            </a:r>
          </a:p>
          <a:p>
            <a:pPr lvl="1">
              <a:lnSpc>
                <a:spcPct val="100000"/>
              </a:lnSpc>
              <a:spcBef>
                <a:spcPts val="1400"/>
              </a:spcBef>
            </a:pPr>
            <a:r>
              <a:rPr lang="en-US" sz="2000" dirty="0">
                <a:solidFill>
                  <a:schemeClr val="accent3">
                    <a:lumMod val="25000"/>
                  </a:schemeClr>
                </a:solidFill>
                <a:latin typeface="Abadi" panose="020B0604020104020204" pitchFamily="34" charset="0"/>
              </a:rPr>
              <a:t>SSO</a:t>
            </a:r>
          </a:p>
          <a:p>
            <a:pPr lvl="1">
              <a:lnSpc>
                <a:spcPct val="100000"/>
              </a:lnSpc>
              <a:spcBef>
                <a:spcPts val="1400"/>
              </a:spcBef>
            </a:pPr>
            <a:r>
              <a:rPr lang="en-US" sz="2000" dirty="0">
                <a:solidFill>
                  <a:schemeClr val="accent3">
                    <a:lumMod val="25000"/>
                  </a:schemeClr>
                </a:solidFill>
                <a:latin typeface="Abadi" panose="020B0604020104020204" pitchFamily="34" charset="0"/>
              </a:rPr>
              <a:t>VLEO</a:t>
            </a:r>
          </a:p>
          <a:p>
            <a:pPr marL="457200" lvl="1"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5E5AB34E-B4E2-498E-8BB7-EDBBEB8E38C1}"/>
              </a:ext>
            </a:extLst>
          </p:cNvPr>
          <p:cNvPicPr>
            <a:picLocks noChangeAspect="1"/>
          </p:cNvPicPr>
          <p:nvPr/>
        </p:nvPicPr>
        <p:blipFill>
          <a:blip r:embed="rId3"/>
          <a:stretch>
            <a:fillRect/>
          </a:stretch>
        </p:blipFill>
        <p:spPr>
          <a:xfrm>
            <a:off x="6279891" y="1729972"/>
            <a:ext cx="4534607" cy="339805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3896442"/>
            <a:ext cx="10687961" cy="2129131"/>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From the chart, we can observe that the success rates for flights increases over time. This is prevalent in the orbit type of LEO, whereas the same cannot be said for the orbit type GTO.</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As a side note, SpaceX seems to be taking an interest in the orbit type VLEO, as its frequency has increased as of late.</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BBF7F09D-5992-4F4B-9186-B465E23576B7}"/>
              </a:ext>
            </a:extLst>
          </p:cNvPr>
          <p:cNvPicPr>
            <a:picLocks noChangeAspect="1"/>
          </p:cNvPicPr>
          <p:nvPr/>
        </p:nvPicPr>
        <p:blipFill>
          <a:blip r:embed="rId3"/>
          <a:stretch>
            <a:fillRect/>
          </a:stretch>
        </p:blipFill>
        <p:spPr>
          <a:xfrm>
            <a:off x="244524" y="1439916"/>
            <a:ext cx="11671699" cy="233198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977640"/>
            <a:ext cx="10687961" cy="2047933"/>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For the orbit type GTO, we cannot distinguish the whether payload mass influence the success rate of the launch.</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For the orbit types Polar, LEO and ISS, it is observed that a heavier payload increases the success rate of the launch.</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0A746D1C-B886-4433-AA40-A2C18F88CEB8}"/>
              </a:ext>
            </a:extLst>
          </p:cNvPr>
          <p:cNvPicPr>
            <a:picLocks noChangeAspect="1"/>
          </p:cNvPicPr>
          <p:nvPr/>
        </p:nvPicPr>
        <p:blipFill>
          <a:blip r:embed="rId3"/>
          <a:stretch>
            <a:fillRect/>
          </a:stretch>
        </p:blipFill>
        <p:spPr>
          <a:xfrm>
            <a:off x="307327" y="1465763"/>
            <a:ext cx="11577346" cy="234109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09" y="1924485"/>
            <a:ext cx="4866875" cy="3811588"/>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From the chart, we can observe that the success rate of launches have been steadily improving over the years.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In 2018, it is observed that there was a drop of close to 20% in the success rates of launches.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 line chart&#10;&#10;Description automatically generated">
            <a:extLst>
              <a:ext uri="{FF2B5EF4-FFF2-40B4-BE49-F238E27FC236}">
                <a16:creationId xmlns:a16="http://schemas.microsoft.com/office/drawing/2014/main" id="{557D0034-8CAD-496F-8072-477EC0D88668}"/>
              </a:ext>
            </a:extLst>
          </p:cNvPr>
          <p:cNvPicPr>
            <a:picLocks noChangeAspect="1"/>
          </p:cNvPicPr>
          <p:nvPr/>
        </p:nvPicPr>
        <p:blipFill>
          <a:blip r:embed="rId3"/>
          <a:stretch>
            <a:fillRect/>
          </a:stretch>
        </p:blipFill>
        <p:spPr>
          <a:xfrm>
            <a:off x="6418735" y="1815290"/>
            <a:ext cx="4866876" cy="331200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70561" y="1825625"/>
            <a:ext cx="6115050" cy="3957955"/>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Based on the query results, there are a total of 4 unique launch sites names, namely;</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CCAFS LC-40</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CCAFS SLC-40</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KSC LC-39A</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VAFB SLC-4E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names are obtained by selecting unique occurrences of each value in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Graphical user interface, text, application&#10;&#10;Description automatically generated">
            <a:extLst>
              <a:ext uri="{FF2B5EF4-FFF2-40B4-BE49-F238E27FC236}">
                <a16:creationId xmlns:a16="http://schemas.microsoft.com/office/drawing/2014/main" id="{CE2E4EEB-2969-424C-ADC2-20A1B22DF7C8}"/>
              </a:ext>
            </a:extLst>
          </p:cNvPr>
          <p:cNvPicPr>
            <a:picLocks noChangeAspect="1"/>
          </p:cNvPicPr>
          <p:nvPr/>
        </p:nvPicPr>
        <p:blipFill>
          <a:blip r:embed="rId3"/>
          <a:stretch>
            <a:fillRect/>
          </a:stretch>
        </p:blipFill>
        <p:spPr>
          <a:xfrm>
            <a:off x="1090051" y="1825625"/>
            <a:ext cx="2713697" cy="362648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56491"/>
            <a:ext cx="10515599" cy="1856047"/>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Based on the query results, we can observe 5 records that has a launch site name that begins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descr="Graphical user interface, text&#10;&#10;Description automatically generated">
            <a:extLst>
              <a:ext uri="{FF2B5EF4-FFF2-40B4-BE49-F238E27FC236}">
                <a16:creationId xmlns:a16="http://schemas.microsoft.com/office/drawing/2014/main" id="{737F85B0-215C-49DC-AE61-3394693B1D15}"/>
              </a:ext>
            </a:extLst>
          </p:cNvPr>
          <p:cNvPicPr>
            <a:picLocks noChangeAspect="1"/>
          </p:cNvPicPr>
          <p:nvPr/>
        </p:nvPicPr>
        <p:blipFill>
          <a:blip r:embed="rId3"/>
          <a:stretch>
            <a:fillRect/>
          </a:stretch>
        </p:blipFill>
        <p:spPr>
          <a:xfrm>
            <a:off x="770011" y="1470817"/>
            <a:ext cx="10515600" cy="256013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117215"/>
            <a:ext cx="10515600" cy="2529205"/>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Based on the query result, the total payload mass that is carried by boosters launched by NASA (CRS) is 45,596kg.</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result is obtained by summing up all the payload mass of rows that have NASA (CRS) as the customer.</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Graphical user interface&#10;&#10;Description automatically generated with medium confidence">
            <a:extLst>
              <a:ext uri="{FF2B5EF4-FFF2-40B4-BE49-F238E27FC236}">
                <a16:creationId xmlns:a16="http://schemas.microsoft.com/office/drawing/2014/main" id="{A974F390-589B-4DC1-A2CE-215D84566804}"/>
              </a:ext>
            </a:extLst>
          </p:cNvPr>
          <p:cNvPicPr>
            <a:picLocks noChangeAspect="1"/>
          </p:cNvPicPr>
          <p:nvPr/>
        </p:nvPicPr>
        <p:blipFill>
          <a:blip r:embed="rId3"/>
          <a:stretch>
            <a:fillRect/>
          </a:stretch>
        </p:blipFill>
        <p:spPr>
          <a:xfrm>
            <a:off x="770011" y="1742259"/>
            <a:ext cx="3223005" cy="106749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146887"/>
            <a:ext cx="10687961" cy="2175669"/>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Based on the query result, the average payload mass carried by the booster version “F9 v1.1” is 2,928kg.</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result is obtained by filtering the table for rows that have booster version = ‘F9 v1.1’ and taking the average of the payload mass.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Graphical user interface&#10;&#10;Description automatically generated with medium confidence">
            <a:extLst>
              <a:ext uri="{FF2B5EF4-FFF2-40B4-BE49-F238E27FC236}">
                <a16:creationId xmlns:a16="http://schemas.microsoft.com/office/drawing/2014/main" id="{A012B635-3657-4672-9874-B85F838932E8}"/>
              </a:ext>
            </a:extLst>
          </p:cNvPr>
          <p:cNvPicPr>
            <a:picLocks noChangeAspect="1"/>
          </p:cNvPicPr>
          <p:nvPr/>
        </p:nvPicPr>
        <p:blipFill>
          <a:blip r:embed="rId3"/>
          <a:stretch>
            <a:fillRect/>
          </a:stretch>
        </p:blipFill>
        <p:spPr>
          <a:xfrm>
            <a:off x="770011" y="1557614"/>
            <a:ext cx="6876562" cy="106566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383697"/>
            <a:ext cx="10515600" cy="1974850"/>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Based on the query result, the first successful landing occurred on the date 22/12/2015.</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This result is obtained by filtering the table for rows with a successful landing outcome and finding the earliest date from those rows.</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Graphical user interface, application&#10;&#10;Description automatically generated">
            <a:extLst>
              <a:ext uri="{FF2B5EF4-FFF2-40B4-BE49-F238E27FC236}">
                <a16:creationId xmlns:a16="http://schemas.microsoft.com/office/drawing/2014/main" id="{724D7C42-09F3-403B-A634-14FE12A1709E}"/>
              </a:ext>
            </a:extLst>
          </p:cNvPr>
          <p:cNvPicPr>
            <a:picLocks noChangeAspect="1"/>
          </p:cNvPicPr>
          <p:nvPr/>
        </p:nvPicPr>
        <p:blipFill>
          <a:blip r:embed="rId3"/>
          <a:stretch>
            <a:fillRect/>
          </a:stretch>
        </p:blipFill>
        <p:spPr>
          <a:xfrm>
            <a:off x="770011" y="1526816"/>
            <a:ext cx="4716389" cy="146785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20190"/>
            <a:ext cx="10687961" cy="441198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used to analyze the data</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web scraping and the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using data wrangling, data visualization, SQL and interactive visual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Making predictions using machine learning algorithms.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enabled us to identify prominent features that can better predict success of future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The machine learning algorithms enabled us to select the best model to predict those prominent features.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84083" y="1665394"/>
            <a:ext cx="7002389"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Based on the query results, the booster versions that have a successful drone ship landing with a payload between 4000kg and 6000kg are as follows;</a:t>
            </a:r>
          </a:p>
          <a:p>
            <a:pPr marL="457200" indent="-457200">
              <a:lnSpc>
                <a:spcPct val="100000"/>
              </a:lnSpc>
              <a:spcBef>
                <a:spcPts val="1400"/>
              </a:spcBef>
              <a:buFont typeface="+mj-lt"/>
              <a:buAutoNum type="arabicPeriod"/>
            </a:pPr>
            <a:r>
              <a:rPr lang="en-SG" sz="2000" b="0" i="0" dirty="0">
                <a:solidFill>
                  <a:srgbClr val="000000"/>
                </a:solidFill>
                <a:effectLst/>
                <a:latin typeface="Abadi" panose="020B0604020104020204" pitchFamily="34" charset="0"/>
              </a:rPr>
              <a:t>F9 FT B1021.2</a:t>
            </a:r>
            <a:endParaRPr lang="en-US" sz="2000" b="0" i="0" dirty="0">
              <a:solidFill>
                <a:schemeClr val="accent3">
                  <a:lumMod val="25000"/>
                </a:schemeClr>
              </a:solidFill>
              <a:effectLst/>
              <a:latin typeface="Abadi" panose="020B0604020104020204" pitchFamily="34" charset="0"/>
            </a:endParaRPr>
          </a:p>
          <a:p>
            <a:pPr marL="457200" indent="-457200">
              <a:lnSpc>
                <a:spcPct val="100000"/>
              </a:lnSpc>
              <a:spcBef>
                <a:spcPts val="1400"/>
              </a:spcBef>
              <a:buFont typeface="+mj-lt"/>
              <a:buAutoNum type="arabicPeriod"/>
            </a:pPr>
            <a:r>
              <a:rPr lang="en-SG" sz="2000" b="0" i="0" dirty="0">
                <a:solidFill>
                  <a:srgbClr val="000000"/>
                </a:solidFill>
                <a:effectLst/>
                <a:latin typeface="Abadi" panose="020B0604020104020204" pitchFamily="34" charset="0"/>
              </a:rPr>
              <a:t>F9 FT B1031.2</a:t>
            </a:r>
            <a:endParaRPr lang="en-US" sz="20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r>
              <a:rPr lang="en-SG" sz="2000" b="0" i="0" dirty="0">
                <a:solidFill>
                  <a:srgbClr val="000000"/>
                </a:solidFill>
                <a:effectLst/>
                <a:latin typeface="Abadi" panose="020B0604020104020204" pitchFamily="34" charset="0"/>
              </a:rPr>
              <a:t>F9 FT B1022</a:t>
            </a:r>
          </a:p>
          <a:p>
            <a:pPr marL="457200" indent="-457200">
              <a:lnSpc>
                <a:spcPct val="100000"/>
              </a:lnSpc>
              <a:spcBef>
                <a:spcPts val="1400"/>
              </a:spcBef>
              <a:buFont typeface="+mj-lt"/>
              <a:buAutoNum type="arabicPeriod"/>
            </a:pPr>
            <a:r>
              <a:rPr lang="en-SG" sz="2000" b="0" i="0" dirty="0">
                <a:solidFill>
                  <a:srgbClr val="000000"/>
                </a:solidFill>
                <a:effectLst/>
                <a:latin typeface="Abadi" panose="020B0604020104020204" pitchFamily="34" charset="0"/>
              </a:rPr>
              <a:t>F9 FT B1026</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This result is obtained by filtering the table for rows that have a successful landing outcome on a drone ship and a payload mass between 4000kg and 6000kg. We then select each unique occurrences of the booster version.</a:t>
            </a:r>
            <a:endParaRPr lang="en-SG" sz="2000" dirty="0">
              <a:solidFill>
                <a:srgbClr val="000000"/>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Graphical user interface, text, application&#10;&#10;Description automatically generated">
            <a:extLst>
              <a:ext uri="{FF2B5EF4-FFF2-40B4-BE49-F238E27FC236}">
                <a16:creationId xmlns:a16="http://schemas.microsoft.com/office/drawing/2014/main" id="{983388A3-74D2-49C3-84B4-E3AD253076D8}"/>
              </a:ext>
            </a:extLst>
          </p:cNvPr>
          <p:cNvPicPr>
            <a:picLocks noChangeAspect="1"/>
          </p:cNvPicPr>
          <p:nvPr/>
        </p:nvPicPr>
        <p:blipFill>
          <a:blip r:embed="rId3"/>
          <a:stretch>
            <a:fillRect/>
          </a:stretch>
        </p:blipFill>
        <p:spPr>
          <a:xfrm>
            <a:off x="770011" y="1990114"/>
            <a:ext cx="2472752" cy="287777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3987858"/>
            <a:ext cx="10515601" cy="2037715"/>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Based on the query results, we can observe that there are 100 successful missions while having only 1 failure.</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This result is obtained by grouping the rows with the mission outcome column and counting each occurrence.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Graphical user interface, text, application&#10;&#10;Description automatically generated">
            <a:extLst>
              <a:ext uri="{FF2B5EF4-FFF2-40B4-BE49-F238E27FC236}">
                <a16:creationId xmlns:a16="http://schemas.microsoft.com/office/drawing/2014/main" id="{7ED44268-60CF-47A7-ABAE-42395156D435}"/>
              </a:ext>
            </a:extLst>
          </p:cNvPr>
          <p:cNvPicPr>
            <a:picLocks noChangeAspect="1"/>
          </p:cNvPicPr>
          <p:nvPr/>
        </p:nvPicPr>
        <p:blipFill>
          <a:blip r:embed="rId3"/>
          <a:stretch>
            <a:fillRect/>
          </a:stretch>
        </p:blipFill>
        <p:spPr>
          <a:xfrm>
            <a:off x="770010" y="1651558"/>
            <a:ext cx="4836651" cy="193466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34179" y="1670798"/>
            <a:ext cx="5439573" cy="4354775"/>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Based on the query result, we can find all the booster versions that have carried the maximum payload mass. </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We can obtain the value of the maximum payload mass by using a subquery.</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Graphical user interface, text&#10;&#10;Description automatically generated">
            <a:extLst>
              <a:ext uri="{FF2B5EF4-FFF2-40B4-BE49-F238E27FC236}">
                <a16:creationId xmlns:a16="http://schemas.microsoft.com/office/drawing/2014/main" id="{C28E85F9-CD4E-43B8-AD92-EA6DDC6BA3C0}"/>
              </a:ext>
            </a:extLst>
          </p:cNvPr>
          <p:cNvPicPr>
            <a:picLocks noChangeAspect="1"/>
          </p:cNvPicPr>
          <p:nvPr/>
        </p:nvPicPr>
        <p:blipFill>
          <a:blip r:embed="rId3"/>
          <a:stretch>
            <a:fillRect/>
          </a:stretch>
        </p:blipFill>
        <p:spPr>
          <a:xfrm>
            <a:off x="1818248" y="1508814"/>
            <a:ext cx="1576462" cy="485720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782118"/>
            <a:ext cx="10687962" cy="2243455"/>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Based on the query result, the booster versions and launch sites that have a failed landing outcome on the drone ship in the year 2015 can be observed above.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Graphical user interface, text, application&#10;&#10;Description automatically generated">
            <a:extLst>
              <a:ext uri="{FF2B5EF4-FFF2-40B4-BE49-F238E27FC236}">
                <a16:creationId xmlns:a16="http://schemas.microsoft.com/office/drawing/2014/main" id="{2AF9E5A3-8801-4B6F-9E25-D559BE09D3AF}"/>
              </a:ext>
            </a:extLst>
          </p:cNvPr>
          <p:cNvPicPr>
            <a:picLocks noChangeAspect="1"/>
          </p:cNvPicPr>
          <p:nvPr/>
        </p:nvPicPr>
        <p:blipFill>
          <a:blip r:embed="rId3"/>
          <a:stretch>
            <a:fillRect/>
          </a:stretch>
        </p:blipFill>
        <p:spPr>
          <a:xfrm>
            <a:off x="770010" y="1568012"/>
            <a:ext cx="4212786" cy="186098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11971" y="1825625"/>
            <a:ext cx="5573640" cy="3786505"/>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Between 04/06/2010 and 20/03/2017, it can be observed that the number of times that no attempt was made to land the booster was the highest. </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This is followed by an equal number of successful landings and unsuccessful landings on drone ships.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Graphical user interface&#10;&#10;Description automatically generated with medium confidence">
            <a:extLst>
              <a:ext uri="{FF2B5EF4-FFF2-40B4-BE49-F238E27FC236}">
                <a16:creationId xmlns:a16="http://schemas.microsoft.com/office/drawing/2014/main" id="{D1C4ED84-DDA2-4236-B74F-8BE0C12C3670}"/>
              </a:ext>
            </a:extLst>
          </p:cNvPr>
          <p:cNvPicPr>
            <a:picLocks noChangeAspect="1"/>
          </p:cNvPicPr>
          <p:nvPr/>
        </p:nvPicPr>
        <p:blipFill>
          <a:blip r:embed="rId3"/>
          <a:stretch>
            <a:fillRect/>
          </a:stretch>
        </p:blipFill>
        <p:spPr>
          <a:xfrm>
            <a:off x="1054824" y="1825625"/>
            <a:ext cx="2872599" cy="378380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292407" y="1846956"/>
            <a:ext cx="5017770" cy="62560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tx1"/>
                </a:solidFill>
                <a:latin typeface="+mj-lt"/>
                <a:ea typeface="+mj-ea"/>
                <a:cs typeface="+mj-cs"/>
              </a:rPr>
              <a:t>All launch site's location</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3294" y="3035682"/>
            <a:ext cx="4243589" cy="1833498"/>
          </a:xfrm>
          <a:prstGeom prst="rect">
            <a:avLst/>
          </a:prstGeom>
        </p:spPr>
        <p:txBody>
          <a:bodyPr vert="horz" lIns="91440" tIns="45720" rIns="91440" bIns="45720" rtlCol="0">
            <a:normAutofit/>
          </a:bodyPr>
          <a:lstStyle/>
          <a:p>
            <a:pPr marL="0" indent="0">
              <a:spcBef>
                <a:spcPts val="1400"/>
              </a:spcBef>
              <a:buNone/>
            </a:pPr>
            <a:r>
              <a:rPr lang="en-US" sz="2000" dirty="0"/>
              <a:t>The screenshot on the left shows all the launch sites used by SpaceX for their rocket launches.</a:t>
            </a:r>
          </a:p>
          <a:p>
            <a:pPr marL="0" indent="0">
              <a:spcBef>
                <a:spcPts val="1400"/>
              </a:spcBef>
              <a:buNone/>
            </a:pPr>
            <a:r>
              <a:rPr lang="en-US" sz="2000" dirty="0"/>
              <a:t>All the launch sites are located near the coastlines.</a:t>
            </a:r>
          </a:p>
          <a:p>
            <a:endParaRPr lang="en-US" sz="2000" dirty="0"/>
          </a:p>
        </p:txBody>
      </p:sp>
      <p:pic>
        <p:nvPicPr>
          <p:cNvPr id="8" name="Picture 7" descr="Map&#10;&#10;Description automatically generated">
            <a:extLst>
              <a:ext uri="{FF2B5EF4-FFF2-40B4-BE49-F238E27FC236}">
                <a16:creationId xmlns:a16="http://schemas.microsoft.com/office/drawing/2014/main" id="{CB549FEF-C3FF-4F5B-B546-4B9F9E186646}"/>
              </a:ext>
            </a:extLst>
          </p:cNvPr>
          <p:cNvPicPr>
            <a:picLocks noChangeAspect="1"/>
          </p:cNvPicPr>
          <p:nvPr/>
        </p:nvPicPr>
        <p:blipFill rotWithShape="1">
          <a:blip r:embed="rId3"/>
          <a:srcRect l="18551" t="1" r="21015" b="-3"/>
          <a:stretch/>
        </p:blipFill>
        <p:spPr>
          <a:xfrm>
            <a:off x="5310177"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color coded launch outcomes</a:t>
            </a:r>
          </a:p>
        </p:txBody>
      </p:sp>
      <p:pic>
        <p:nvPicPr>
          <p:cNvPr id="4" name="Picture 3" descr="VAFB SLC-4E launch site">
            <a:extLst>
              <a:ext uri="{FF2B5EF4-FFF2-40B4-BE49-F238E27FC236}">
                <a16:creationId xmlns:a16="http://schemas.microsoft.com/office/drawing/2014/main" id="{14B26B34-9670-4CE1-A784-9AA8DC1F7F40}"/>
              </a:ext>
            </a:extLst>
          </p:cNvPr>
          <p:cNvPicPr>
            <a:picLocks noChangeAspect="1"/>
          </p:cNvPicPr>
          <p:nvPr/>
        </p:nvPicPr>
        <p:blipFill>
          <a:blip r:embed="rId3"/>
          <a:stretch>
            <a:fillRect/>
          </a:stretch>
        </p:blipFill>
        <p:spPr>
          <a:xfrm>
            <a:off x="261735" y="1372614"/>
            <a:ext cx="2655428" cy="2581529"/>
          </a:xfrm>
          <a:prstGeom prst="rect">
            <a:avLst/>
          </a:prstGeom>
        </p:spPr>
      </p:pic>
      <p:pic>
        <p:nvPicPr>
          <p:cNvPr id="7" name="Picture 6" descr="KSC LC-39A launch site">
            <a:extLst>
              <a:ext uri="{FF2B5EF4-FFF2-40B4-BE49-F238E27FC236}">
                <a16:creationId xmlns:a16="http://schemas.microsoft.com/office/drawing/2014/main" id="{7BBBA903-36EF-4D13-A744-7C4F6968C2D6}"/>
              </a:ext>
            </a:extLst>
          </p:cNvPr>
          <p:cNvPicPr>
            <a:picLocks noChangeAspect="1"/>
          </p:cNvPicPr>
          <p:nvPr/>
        </p:nvPicPr>
        <p:blipFill>
          <a:blip r:embed="rId4"/>
          <a:stretch>
            <a:fillRect/>
          </a:stretch>
        </p:blipFill>
        <p:spPr>
          <a:xfrm>
            <a:off x="3011025" y="1372613"/>
            <a:ext cx="2655428" cy="2581529"/>
          </a:xfrm>
          <a:prstGeom prst="rect">
            <a:avLst/>
          </a:prstGeom>
        </p:spPr>
      </p:pic>
      <p:pic>
        <p:nvPicPr>
          <p:cNvPr id="10" name="Picture 9" descr="CCAFS LC-40 launch site">
            <a:extLst>
              <a:ext uri="{FF2B5EF4-FFF2-40B4-BE49-F238E27FC236}">
                <a16:creationId xmlns:a16="http://schemas.microsoft.com/office/drawing/2014/main" id="{8CB45D04-267D-4A98-AD39-E2C28B5596BA}"/>
              </a:ext>
            </a:extLst>
          </p:cNvPr>
          <p:cNvPicPr>
            <a:picLocks noChangeAspect="1"/>
          </p:cNvPicPr>
          <p:nvPr/>
        </p:nvPicPr>
        <p:blipFill>
          <a:blip r:embed="rId5"/>
          <a:stretch>
            <a:fillRect/>
          </a:stretch>
        </p:blipFill>
        <p:spPr>
          <a:xfrm>
            <a:off x="5851179" y="1372613"/>
            <a:ext cx="2778472" cy="1919227"/>
          </a:xfrm>
          <a:prstGeom prst="rect">
            <a:avLst/>
          </a:prstGeom>
        </p:spPr>
      </p:pic>
      <p:pic>
        <p:nvPicPr>
          <p:cNvPr id="12" name="Picture 11" descr="CCAFS SLC-40 launch site">
            <a:extLst>
              <a:ext uri="{FF2B5EF4-FFF2-40B4-BE49-F238E27FC236}">
                <a16:creationId xmlns:a16="http://schemas.microsoft.com/office/drawing/2014/main" id="{52091B4E-37F1-43ED-BF7C-B98A2734C738}"/>
              </a:ext>
            </a:extLst>
          </p:cNvPr>
          <p:cNvPicPr>
            <a:picLocks noChangeAspect="1"/>
          </p:cNvPicPr>
          <p:nvPr/>
        </p:nvPicPr>
        <p:blipFill>
          <a:blip r:embed="rId6"/>
          <a:stretch>
            <a:fillRect/>
          </a:stretch>
        </p:blipFill>
        <p:spPr>
          <a:xfrm>
            <a:off x="8714772" y="1372612"/>
            <a:ext cx="3182640" cy="1919228"/>
          </a:xfrm>
          <a:prstGeom prst="rect">
            <a:avLst/>
          </a:prstGeom>
        </p:spPr>
      </p:pic>
      <p:sp>
        <p:nvSpPr>
          <p:cNvPr id="13" name="TextBox 12">
            <a:extLst>
              <a:ext uri="{FF2B5EF4-FFF2-40B4-BE49-F238E27FC236}">
                <a16:creationId xmlns:a16="http://schemas.microsoft.com/office/drawing/2014/main" id="{70C162FE-2EA2-4DDF-B642-B5EB21344C3B}"/>
              </a:ext>
            </a:extLst>
          </p:cNvPr>
          <p:cNvSpPr txBox="1"/>
          <p:nvPr/>
        </p:nvSpPr>
        <p:spPr>
          <a:xfrm>
            <a:off x="9403441" y="3376699"/>
            <a:ext cx="1805302" cy="400110"/>
          </a:xfrm>
          <a:prstGeom prst="rect">
            <a:avLst/>
          </a:prstGeom>
          <a:noFill/>
        </p:spPr>
        <p:txBody>
          <a:bodyPr wrap="none" rtlCol="0">
            <a:spAutoFit/>
          </a:bodyPr>
          <a:lstStyle/>
          <a:p>
            <a:r>
              <a:rPr lang="en-US" sz="2000" dirty="0">
                <a:latin typeface="Abadi" panose="020B0604020104020204" pitchFamily="34" charset="0"/>
              </a:rPr>
              <a:t>CCAFS SLC-40</a:t>
            </a:r>
            <a:endParaRPr lang="en-SG" sz="2000" dirty="0">
              <a:latin typeface="Abadi" panose="020B0604020104020204" pitchFamily="34" charset="0"/>
            </a:endParaRPr>
          </a:p>
        </p:txBody>
      </p:sp>
      <p:sp>
        <p:nvSpPr>
          <p:cNvPr id="14" name="TextBox 13">
            <a:extLst>
              <a:ext uri="{FF2B5EF4-FFF2-40B4-BE49-F238E27FC236}">
                <a16:creationId xmlns:a16="http://schemas.microsoft.com/office/drawing/2014/main" id="{B004709F-3E02-4AF4-82AF-2DADEA5B095C}"/>
              </a:ext>
            </a:extLst>
          </p:cNvPr>
          <p:cNvSpPr txBox="1"/>
          <p:nvPr/>
        </p:nvSpPr>
        <p:spPr>
          <a:xfrm>
            <a:off x="748797" y="3954142"/>
            <a:ext cx="1664238" cy="400110"/>
          </a:xfrm>
          <a:prstGeom prst="rect">
            <a:avLst/>
          </a:prstGeom>
          <a:noFill/>
        </p:spPr>
        <p:txBody>
          <a:bodyPr wrap="none" rtlCol="0">
            <a:spAutoFit/>
          </a:bodyPr>
          <a:lstStyle/>
          <a:p>
            <a:r>
              <a:rPr lang="en-US" sz="2000" dirty="0">
                <a:latin typeface="Abadi" panose="020B0604020104020204" pitchFamily="34" charset="0"/>
              </a:rPr>
              <a:t>VAFB SLC-4E</a:t>
            </a:r>
            <a:endParaRPr lang="en-SG" sz="2000" dirty="0">
              <a:latin typeface="Abadi" panose="020B0604020104020204" pitchFamily="34" charset="0"/>
            </a:endParaRPr>
          </a:p>
        </p:txBody>
      </p:sp>
      <p:sp>
        <p:nvSpPr>
          <p:cNvPr id="15" name="TextBox 14">
            <a:extLst>
              <a:ext uri="{FF2B5EF4-FFF2-40B4-BE49-F238E27FC236}">
                <a16:creationId xmlns:a16="http://schemas.microsoft.com/office/drawing/2014/main" id="{C0231879-9CBA-4C5E-9543-9D9CFBA9ED31}"/>
              </a:ext>
            </a:extLst>
          </p:cNvPr>
          <p:cNvSpPr txBox="1"/>
          <p:nvPr/>
        </p:nvSpPr>
        <p:spPr>
          <a:xfrm>
            <a:off x="3573145" y="3954143"/>
            <a:ext cx="1531188" cy="400110"/>
          </a:xfrm>
          <a:prstGeom prst="rect">
            <a:avLst/>
          </a:prstGeom>
          <a:noFill/>
        </p:spPr>
        <p:txBody>
          <a:bodyPr wrap="none" rtlCol="0">
            <a:spAutoFit/>
          </a:bodyPr>
          <a:lstStyle/>
          <a:p>
            <a:r>
              <a:rPr lang="en-US" sz="2000" dirty="0">
                <a:latin typeface="Abadi" panose="020B0604020104020204" pitchFamily="34" charset="0"/>
              </a:rPr>
              <a:t>KSC LC-39A</a:t>
            </a:r>
            <a:endParaRPr lang="en-SG" sz="2000" dirty="0">
              <a:latin typeface="Abadi" panose="020B0604020104020204" pitchFamily="34" charset="0"/>
            </a:endParaRPr>
          </a:p>
        </p:txBody>
      </p:sp>
      <p:sp>
        <p:nvSpPr>
          <p:cNvPr id="16" name="TextBox 15">
            <a:extLst>
              <a:ext uri="{FF2B5EF4-FFF2-40B4-BE49-F238E27FC236}">
                <a16:creationId xmlns:a16="http://schemas.microsoft.com/office/drawing/2014/main" id="{CF1D197B-BCD5-4BD9-BDB1-BE80EA0C3E6D}"/>
              </a:ext>
            </a:extLst>
          </p:cNvPr>
          <p:cNvSpPr txBox="1"/>
          <p:nvPr/>
        </p:nvSpPr>
        <p:spPr>
          <a:xfrm>
            <a:off x="6405891" y="3376699"/>
            <a:ext cx="1669047" cy="400110"/>
          </a:xfrm>
          <a:prstGeom prst="rect">
            <a:avLst/>
          </a:prstGeom>
          <a:noFill/>
        </p:spPr>
        <p:txBody>
          <a:bodyPr wrap="none" rtlCol="0">
            <a:spAutoFit/>
          </a:bodyPr>
          <a:lstStyle/>
          <a:p>
            <a:r>
              <a:rPr lang="en-US" sz="2000" dirty="0">
                <a:latin typeface="Abadi" panose="020B0604020104020204" pitchFamily="34" charset="0"/>
              </a:rPr>
              <a:t>CCAFS LC-40</a:t>
            </a:r>
            <a:endParaRPr lang="en-SG" sz="2000" dirty="0">
              <a:latin typeface="Abadi" panose="020B0604020104020204" pitchFamily="34" charset="0"/>
            </a:endParaRPr>
          </a:p>
        </p:txBody>
      </p:sp>
      <p:sp>
        <p:nvSpPr>
          <p:cNvPr id="17" name="TextBox 16">
            <a:extLst>
              <a:ext uri="{FF2B5EF4-FFF2-40B4-BE49-F238E27FC236}">
                <a16:creationId xmlns:a16="http://schemas.microsoft.com/office/drawing/2014/main" id="{FE4D0643-E494-4B81-A616-A051F28E9881}"/>
              </a:ext>
            </a:extLst>
          </p:cNvPr>
          <p:cNvSpPr txBox="1"/>
          <p:nvPr/>
        </p:nvSpPr>
        <p:spPr>
          <a:xfrm>
            <a:off x="795871" y="4950479"/>
            <a:ext cx="10600258" cy="707886"/>
          </a:xfrm>
          <a:prstGeom prst="rect">
            <a:avLst/>
          </a:prstGeom>
          <a:noFill/>
        </p:spPr>
        <p:txBody>
          <a:bodyPr wrap="square" rtlCol="0">
            <a:spAutoFit/>
          </a:bodyPr>
          <a:lstStyle/>
          <a:p>
            <a:r>
              <a:rPr lang="en-US" sz="2000" dirty="0">
                <a:latin typeface="Abadi" panose="020B0604020104020204" pitchFamily="34" charset="0"/>
              </a:rPr>
              <a:t>The </a:t>
            </a:r>
            <a:r>
              <a:rPr lang="en-US" sz="2000" dirty="0">
                <a:solidFill>
                  <a:srgbClr val="00B050"/>
                </a:solidFill>
                <a:latin typeface="Abadi" panose="020B0604020104020204" pitchFamily="34" charset="0"/>
              </a:rPr>
              <a:t>green markers</a:t>
            </a:r>
            <a:r>
              <a:rPr lang="en-US" sz="2000" dirty="0">
                <a:latin typeface="Abadi" panose="020B0604020104020204" pitchFamily="34" charset="0"/>
              </a:rPr>
              <a:t> represent successful launches while the </a:t>
            </a:r>
            <a:r>
              <a:rPr lang="en-US" sz="2000" dirty="0">
                <a:solidFill>
                  <a:srgbClr val="FF0000"/>
                </a:solidFill>
                <a:latin typeface="Abadi" panose="020B0604020104020204" pitchFamily="34" charset="0"/>
              </a:rPr>
              <a:t>red markers</a:t>
            </a:r>
            <a:r>
              <a:rPr lang="en-US" sz="2000" dirty="0">
                <a:latin typeface="Abadi" panose="020B0604020104020204" pitchFamily="34" charset="0"/>
              </a:rPr>
              <a:t> represent unsuccessful launches.</a:t>
            </a:r>
            <a:endParaRPr lang="en-SG" sz="2000" dirty="0">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91785" y="4582960"/>
            <a:ext cx="9608429" cy="2118571"/>
          </a:xfrm>
          <a:prstGeom prst="rect">
            <a:avLst/>
          </a:prstGeom>
        </p:spPr>
        <p:txBody>
          <a:bodyPr lIns="91440" tIns="45720" rIns="91440" bIns="45720" anchor="t">
            <a:noAutofit/>
          </a:bodyPr>
          <a:lstStyle/>
          <a:p>
            <a:pPr marL="0" indent="0">
              <a:lnSpc>
                <a:spcPct val="100000"/>
              </a:lnSpc>
              <a:spcBef>
                <a:spcPts val="1400"/>
              </a:spcBef>
              <a:buNone/>
            </a:pPr>
            <a:r>
              <a:rPr lang="en-US" sz="2000" dirty="0">
                <a:solidFill>
                  <a:schemeClr val="accent3">
                    <a:lumMod val="25000"/>
                  </a:schemeClr>
                </a:solidFill>
                <a:latin typeface="Abadi"/>
              </a:rPr>
              <a:t>The launch site is located quite close to a coastline and a highway.</a:t>
            </a:r>
          </a:p>
          <a:p>
            <a:pPr marL="0" indent="0">
              <a:lnSpc>
                <a:spcPct val="100000"/>
              </a:lnSpc>
              <a:spcBef>
                <a:spcPts val="1400"/>
              </a:spcBef>
              <a:buNone/>
            </a:pPr>
            <a:r>
              <a:rPr lang="en-US" sz="2000" dirty="0">
                <a:solidFill>
                  <a:schemeClr val="accent3">
                    <a:lumMod val="25000"/>
                  </a:schemeClr>
                </a:solidFill>
                <a:latin typeface="Abadi"/>
              </a:rPr>
              <a:t>It could be located close to the coastline for easy retrieval of the booster after a successful landing.</a:t>
            </a:r>
          </a:p>
          <a:p>
            <a:pPr marL="0" indent="0">
              <a:lnSpc>
                <a:spcPct val="100000"/>
              </a:lnSpc>
              <a:spcBef>
                <a:spcPts val="1400"/>
              </a:spcBef>
              <a:buNone/>
            </a:pPr>
            <a:r>
              <a:rPr lang="en-US" sz="2000" dirty="0">
                <a:solidFill>
                  <a:schemeClr val="accent3">
                    <a:lumMod val="25000"/>
                  </a:schemeClr>
                </a:solidFill>
                <a:latin typeface="Abadi"/>
              </a:rPr>
              <a:t>Being close to a highway also allows for more efficient logistical processes.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7" name="Picture 6" descr="Diagram&#10;&#10;Description automatically generated">
            <a:extLst>
              <a:ext uri="{FF2B5EF4-FFF2-40B4-BE49-F238E27FC236}">
                <a16:creationId xmlns:a16="http://schemas.microsoft.com/office/drawing/2014/main" id="{92D031FF-036E-4B2A-8E0D-778A484A8A04}"/>
              </a:ext>
            </a:extLst>
          </p:cNvPr>
          <p:cNvPicPr>
            <a:picLocks noChangeAspect="1"/>
          </p:cNvPicPr>
          <p:nvPr/>
        </p:nvPicPr>
        <p:blipFill>
          <a:blip r:embed="rId3"/>
          <a:stretch>
            <a:fillRect/>
          </a:stretch>
        </p:blipFill>
        <p:spPr>
          <a:xfrm>
            <a:off x="1291785" y="1435494"/>
            <a:ext cx="4872405" cy="2938208"/>
          </a:xfrm>
          <a:prstGeom prst="rect">
            <a:avLst/>
          </a:prstGeom>
        </p:spPr>
      </p:pic>
      <p:sp>
        <p:nvSpPr>
          <p:cNvPr id="9" name="Content Placeholder 4">
            <a:extLst>
              <a:ext uri="{FF2B5EF4-FFF2-40B4-BE49-F238E27FC236}">
                <a16:creationId xmlns:a16="http://schemas.microsoft.com/office/drawing/2014/main" id="{A316EC59-453D-4C6C-90C5-D84221207F23}"/>
              </a:ext>
            </a:extLst>
          </p:cNvPr>
          <p:cNvSpPr txBox="1">
            <a:spLocks/>
          </p:cNvSpPr>
          <p:nvPr/>
        </p:nvSpPr>
        <p:spPr>
          <a:xfrm>
            <a:off x="6953038" y="1435494"/>
            <a:ext cx="3523468" cy="240221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Distance from nearest coastline: 1.39km</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Distance from nearest highway: 1.28km</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2521402"/>
            <a:ext cx="10530113" cy="28392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objective of this project is to determine the viability of Space Y to compete with Space X.</a:t>
            </a:r>
          </a:p>
          <a:p>
            <a:pPr>
              <a:spcBef>
                <a:spcPts val="1400"/>
              </a:spcBef>
            </a:pPr>
            <a:r>
              <a:rPr lang="en-US" sz="2200" dirty="0">
                <a:solidFill>
                  <a:schemeClr val="accent3">
                    <a:lumMod val="25000"/>
                  </a:schemeClr>
                </a:solidFill>
                <a:latin typeface="Abadi" panose="020B0604020104020204" pitchFamily="34" charset="0"/>
              </a:rPr>
              <a:t>Problems to be answered in the project:</a:t>
            </a:r>
          </a:p>
          <a:p>
            <a:pPr lvl="1">
              <a:spcBef>
                <a:spcPts val="1400"/>
              </a:spcBef>
            </a:pPr>
            <a:r>
              <a:rPr lang="en-US" sz="1800" dirty="0">
                <a:solidFill>
                  <a:schemeClr val="accent3">
                    <a:lumMod val="25000"/>
                  </a:schemeClr>
                </a:solidFill>
                <a:latin typeface="Abadi" panose="020B0604020104020204" pitchFamily="34" charset="0"/>
              </a:rPr>
              <a:t>The cost of the launch based on different factors;</a:t>
            </a:r>
          </a:p>
          <a:p>
            <a:pPr lvl="1">
              <a:spcBef>
                <a:spcPts val="1400"/>
              </a:spcBef>
            </a:pPr>
            <a:r>
              <a:rPr lang="en-US" sz="1800" dirty="0">
                <a:solidFill>
                  <a:schemeClr val="accent3">
                    <a:lumMod val="25000"/>
                  </a:schemeClr>
                </a:solidFill>
                <a:latin typeface="Abadi" panose="020B0604020104020204" pitchFamily="34" charset="0"/>
              </a:rPr>
              <a:t>Chances of the first stage landing successfully;</a:t>
            </a:r>
          </a:p>
          <a:p>
            <a:pPr lvl="1">
              <a:spcBef>
                <a:spcPts val="1400"/>
              </a:spcBef>
            </a:pPr>
            <a:r>
              <a:rPr lang="en-US" sz="1800" dirty="0">
                <a:solidFill>
                  <a:schemeClr val="accent3">
                    <a:lumMod val="25000"/>
                  </a:schemeClr>
                </a:solidFill>
                <a:latin typeface="Abadi" panose="020B0604020104020204" pitchFamily="34" charset="0"/>
              </a:rPr>
              <a:t>Best places to conduct launches.</a:t>
            </a:r>
          </a:p>
          <a:p>
            <a:pPr lvl="1">
              <a:spcBef>
                <a:spcPts val="1400"/>
              </a:spcBef>
            </a:pPr>
            <a:endParaRPr lang="en-US" sz="1800" dirty="0">
              <a:solidFill>
                <a:schemeClr val="accent3">
                  <a:lumMod val="25000"/>
                </a:schemeClr>
              </a:solidFill>
              <a:latin typeface="Abadi" panose="020B0604020104020204" pitchFamily="34" charset="0"/>
            </a:endParaRP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68977" y="2006801"/>
            <a:ext cx="4034790" cy="315150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observe that the launch site “KSC LC-39A” has the greatest number of successful launches among the launch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contributed 41.7% of the total successful launches conducted by SpaceX.</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for all sites</a:t>
            </a:r>
          </a:p>
        </p:txBody>
      </p:sp>
      <p:pic>
        <p:nvPicPr>
          <p:cNvPr id="4" name="Picture 3" descr="Chart, pie chart&#10;&#10;Description automatically generated">
            <a:extLst>
              <a:ext uri="{FF2B5EF4-FFF2-40B4-BE49-F238E27FC236}">
                <a16:creationId xmlns:a16="http://schemas.microsoft.com/office/drawing/2014/main" id="{1B54DD2E-6482-481D-88CF-27ECA91C22D9}"/>
              </a:ext>
            </a:extLst>
          </p:cNvPr>
          <p:cNvPicPr>
            <a:picLocks noChangeAspect="1"/>
          </p:cNvPicPr>
          <p:nvPr/>
        </p:nvPicPr>
        <p:blipFill>
          <a:blip r:embed="rId3"/>
          <a:stretch>
            <a:fillRect/>
          </a:stretch>
        </p:blipFill>
        <p:spPr>
          <a:xfrm>
            <a:off x="293138" y="1758719"/>
            <a:ext cx="7483306" cy="364767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a:t>
            </a:r>
          </a:p>
        </p:txBody>
      </p:sp>
      <p:pic>
        <p:nvPicPr>
          <p:cNvPr id="4" name="Picture 3" descr="Chart, pie chart&#10;&#10;Description automatically generated">
            <a:extLst>
              <a:ext uri="{FF2B5EF4-FFF2-40B4-BE49-F238E27FC236}">
                <a16:creationId xmlns:a16="http://schemas.microsoft.com/office/drawing/2014/main" id="{260FA136-D8E0-4185-B25A-69F6295A5D6D}"/>
              </a:ext>
            </a:extLst>
          </p:cNvPr>
          <p:cNvPicPr>
            <a:picLocks noChangeAspect="1"/>
          </p:cNvPicPr>
          <p:nvPr/>
        </p:nvPicPr>
        <p:blipFill>
          <a:blip r:embed="rId3"/>
          <a:stretch>
            <a:fillRect/>
          </a:stretch>
        </p:blipFill>
        <p:spPr>
          <a:xfrm>
            <a:off x="1342849" y="1441147"/>
            <a:ext cx="8620788" cy="3975705"/>
          </a:xfrm>
          <a:prstGeom prst="rect">
            <a:avLst/>
          </a:prstGeom>
        </p:spPr>
      </p:pic>
      <p:sp>
        <p:nvSpPr>
          <p:cNvPr id="6" name="TextBox 5">
            <a:extLst>
              <a:ext uri="{FF2B5EF4-FFF2-40B4-BE49-F238E27FC236}">
                <a16:creationId xmlns:a16="http://schemas.microsoft.com/office/drawing/2014/main" id="{5F04B708-F31F-4DFC-84E6-F775CD3334A8}"/>
              </a:ext>
            </a:extLst>
          </p:cNvPr>
          <p:cNvSpPr txBox="1"/>
          <p:nvPr/>
        </p:nvSpPr>
        <p:spPr>
          <a:xfrm>
            <a:off x="420136" y="5610923"/>
            <a:ext cx="10865475" cy="400110"/>
          </a:xfrm>
          <a:prstGeom prst="rect">
            <a:avLst/>
          </a:prstGeom>
          <a:noFill/>
        </p:spPr>
        <p:txBody>
          <a:bodyPr wrap="none" rtlCol="0">
            <a:spAutoFit/>
          </a:bodyPr>
          <a:lstStyle/>
          <a:p>
            <a:r>
              <a:rPr lang="en-US" sz="2000" dirty="0">
                <a:latin typeface="Abadi" panose="020B0604020104020204" pitchFamily="34" charset="0"/>
              </a:rPr>
              <a:t>From the dashboard, it can be observed that 76.9% of the launches done in the site is successful.</a:t>
            </a:r>
            <a:endParaRPr lang="en-SG" sz="2000" dirty="0">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14620" y="5128895"/>
            <a:ext cx="9962759" cy="1729105"/>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It can be observed that the booster version “FT” has the highest success rate among the different booster versions for payloads that are below 6000kg.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 Full range</a:t>
            </a:r>
          </a:p>
        </p:txBody>
      </p:sp>
      <p:pic>
        <p:nvPicPr>
          <p:cNvPr id="4" name="Picture 3" descr="A picture containing text&#10;&#10;Description automatically generated">
            <a:extLst>
              <a:ext uri="{FF2B5EF4-FFF2-40B4-BE49-F238E27FC236}">
                <a16:creationId xmlns:a16="http://schemas.microsoft.com/office/drawing/2014/main" id="{44621F6D-463B-4BF2-8AFB-076888BE81B3}"/>
              </a:ext>
            </a:extLst>
          </p:cNvPr>
          <p:cNvPicPr>
            <a:picLocks noChangeAspect="1"/>
          </p:cNvPicPr>
          <p:nvPr/>
        </p:nvPicPr>
        <p:blipFill>
          <a:blip r:embed="rId3"/>
          <a:stretch>
            <a:fillRect/>
          </a:stretch>
        </p:blipFill>
        <p:spPr>
          <a:xfrm>
            <a:off x="1605423" y="1393794"/>
            <a:ext cx="8839884" cy="349255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14620" y="5298180"/>
            <a:ext cx="9962759" cy="1454785"/>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It can be observed that regardless of booster version, the success rate of launches decreases when the payload mass increases beyond 4000kg.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 4k to 10k</a:t>
            </a:r>
          </a:p>
        </p:txBody>
      </p:sp>
      <p:pic>
        <p:nvPicPr>
          <p:cNvPr id="6" name="Picture 5" descr="A picture containing application&#10;&#10;Description automatically generated">
            <a:extLst>
              <a:ext uri="{FF2B5EF4-FFF2-40B4-BE49-F238E27FC236}">
                <a16:creationId xmlns:a16="http://schemas.microsoft.com/office/drawing/2014/main" id="{D9045CED-12B8-4D65-966C-1B80392BAD94}"/>
              </a:ext>
            </a:extLst>
          </p:cNvPr>
          <p:cNvPicPr>
            <a:picLocks noChangeAspect="1"/>
          </p:cNvPicPr>
          <p:nvPr/>
        </p:nvPicPr>
        <p:blipFill>
          <a:blip r:embed="rId3"/>
          <a:stretch>
            <a:fillRect/>
          </a:stretch>
        </p:blipFill>
        <p:spPr>
          <a:xfrm>
            <a:off x="1350232" y="1389351"/>
            <a:ext cx="9491533" cy="3739544"/>
          </a:xfrm>
          <a:prstGeom prst="rect">
            <a:avLst/>
          </a:prstGeom>
        </p:spPr>
      </p:pic>
    </p:spTree>
    <p:extLst>
      <p:ext uri="{BB962C8B-B14F-4D97-AF65-F5344CB8AC3E}">
        <p14:creationId xmlns:p14="http://schemas.microsoft.com/office/powerpoint/2010/main" val="412695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841372" y="3115281"/>
            <a:ext cx="3444239" cy="284305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Among the different models used, the decision tree has the highest training accuracy of 0.875. However, its test accuracy is significantly lower than the rest of the models.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other 3 models have the same testing accuracies.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a:extLst>
              <a:ext uri="{FF2B5EF4-FFF2-40B4-BE49-F238E27FC236}">
                <a16:creationId xmlns:a16="http://schemas.microsoft.com/office/drawing/2014/main" id="{E5CC1D0F-1AAC-4EEC-9567-FF4801B3D6B4}"/>
              </a:ext>
            </a:extLst>
          </p:cNvPr>
          <p:cNvGraphicFramePr/>
          <p:nvPr>
            <p:extLst>
              <p:ext uri="{D42A27DB-BD31-4B8C-83A1-F6EECF244321}">
                <p14:modId xmlns:p14="http://schemas.microsoft.com/office/powerpoint/2010/main" val="1358338597"/>
              </p:ext>
            </p:extLst>
          </p:nvPr>
        </p:nvGraphicFramePr>
        <p:xfrm>
          <a:off x="266732" y="1461264"/>
          <a:ext cx="7139908" cy="4118351"/>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descr="Table&#10;&#10;Description automatically generated">
            <a:extLst>
              <a:ext uri="{FF2B5EF4-FFF2-40B4-BE49-F238E27FC236}">
                <a16:creationId xmlns:a16="http://schemas.microsoft.com/office/drawing/2014/main" id="{60E224EE-4DA7-4B6B-B3A7-C44375488CB3}"/>
              </a:ext>
            </a:extLst>
          </p:cNvPr>
          <p:cNvPicPr>
            <a:picLocks noChangeAspect="1"/>
          </p:cNvPicPr>
          <p:nvPr/>
        </p:nvPicPr>
        <p:blipFill>
          <a:blip r:embed="rId4"/>
          <a:stretch>
            <a:fillRect/>
          </a:stretch>
        </p:blipFill>
        <p:spPr>
          <a:xfrm>
            <a:off x="7841372" y="1461264"/>
            <a:ext cx="3286327" cy="141909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565280" y="1560161"/>
            <a:ext cx="5135475" cy="3543112"/>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Out of the 4 models, Logistic Regression, SVM and KNN performed equally well with test accuracies of 0.833. </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Their confusion matrix is shown on the right.</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We can observe that these models can very accurately predict true positives, but the accuracy for true negatives is not very good.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Chart&#10;&#10;Description automatically generated with medium confidence">
            <a:extLst>
              <a:ext uri="{FF2B5EF4-FFF2-40B4-BE49-F238E27FC236}">
                <a16:creationId xmlns:a16="http://schemas.microsoft.com/office/drawing/2014/main" id="{5243C467-4C89-4FE0-A34E-4EFC6DFF7E77}"/>
              </a:ext>
            </a:extLst>
          </p:cNvPr>
          <p:cNvPicPr>
            <a:picLocks noChangeAspect="1"/>
          </p:cNvPicPr>
          <p:nvPr/>
        </p:nvPicPr>
        <p:blipFill>
          <a:blip r:embed="rId3"/>
          <a:stretch>
            <a:fillRect/>
          </a:stretch>
        </p:blipFill>
        <p:spPr>
          <a:xfrm>
            <a:off x="491245" y="1560067"/>
            <a:ext cx="5868951" cy="446550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52019" y="1956652"/>
            <a:ext cx="10687961" cy="3657066"/>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To summarize;</a:t>
            </a:r>
          </a:p>
          <a:p>
            <a:pPr>
              <a:lnSpc>
                <a:spcPct val="100000"/>
              </a:lnSpc>
              <a:spcBef>
                <a:spcPts val="1400"/>
              </a:spcBef>
            </a:pPr>
            <a:r>
              <a:rPr lang="en-US" sz="2000" dirty="0">
                <a:solidFill>
                  <a:schemeClr val="accent3">
                    <a:lumMod val="25000"/>
                  </a:schemeClr>
                </a:solidFill>
                <a:latin typeface="Abadi" panose="020B0604020104020204" pitchFamily="34" charset="0"/>
              </a:rPr>
              <a:t>The launch site with the most successful launches is “KSC LC-39A”.</a:t>
            </a:r>
          </a:p>
          <a:p>
            <a:pPr>
              <a:lnSpc>
                <a:spcPct val="100000"/>
              </a:lnSpc>
              <a:spcBef>
                <a:spcPts val="1400"/>
              </a:spcBef>
            </a:pPr>
            <a:r>
              <a:rPr lang="en-US" sz="2000" dirty="0">
                <a:solidFill>
                  <a:schemeClr val="accent3">
                    <a:lumMod val="25000"/>
                  </a:schemeClr>
                </a:solidFill>
                <a:latin typeface="Abadi" panose="020B0604020104020204" pitchFamily="34" charset="0"/>
              </a:rPr>
              <a:t>The success rates of launches at a launch site increases over time, as more launches are made.</a:t>
            </a:r>
          </a:p>
          <a:p>
            <a:pPr>
              <a:lnSpc>
                <a:spcPct val="100000"/>
              </a:lnSpc>
              <a:spcBef>
                <a:spcPts val="1400"/>
              </a:spcBef>
            </a:pPr>
            <a:r>
              <a:rPr lang="en-US" sz="2000" dirty="0">
                <a:solidFill>
                  <a:schemeClr val="accent3">
                    <a:lumMod val="25000"/>
                  </a:schemeClr>
                </a:solidFill>
                <a:latin typeface="Abadi" panose="020B0604020104020204" pitchFamily="34" charset="0"/>
              </a:rPr>
              <a:t>The orbit types with the highest success rates are the ES-L1, GEO, HEO, SSO and VLEO.</a:t>
            </a:r>
          </a:p>
          <a:p>
            <a:pPr>
              <a:lnSpc>
                <a:spcPct val="100000"/>
              </a:lnSpc>
              <a:spcBef>
                <a:spcPts val="1400"/>
              </a:spcBef>
            </a:pPr>
            <a:r>
              <a:rPr lang="en-US" sz="2000" dirty="0">
                <a:solidFill>
                  <a:schemeClr val="accent3">
                    <a:lumMod val="25000"/>
                  </a:schemeClr>
                </a:solidFill>
                <a:latin typeface="Abadi" panose="020B0604020104020204" pitchFamily="34" charset="0"/>
              </a:rPr>
              <a:t>The Logistic Regression model, SVM model and K Nearest Neighbor model can be used to predict whether a future landing will be successful.</a:t>
            </a: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077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400" dirty="0">
                <a:solidFill>
                  <a:schemeClr val="accent3">
                    <a:lumMod val="25000"/>
                  </a:schemeClr>
                </a:solidFill>
                <a:latin typeface="Abadi"/>
              </a:rPr>
              <a:t>Data from Space X was collected from 2 main sources, namely;</a:t>
            </a:r>
          </a:p>
          <a:p>
            <a:pPr lvl="2">
              <a:lnSpc>
                <a:spcPct val="120000"/>
              </a:lnSpc>
              <a:spcBef>
                <a:spcPts val="1400"/>
              </a:spcBef>
            </a:pPr>
            <a:r>
              <a:rPr lang="en-US" sz="7200" dirty="0">
                <a:solidFill>
                  <a:schemeClr val="accent3">
                    <a:lumMod val="25000"/>
                  </a:schemeClr>
                </a:solidFill>
                <a:latin typeface="Abadi"/>
              </a:rPr>
              <a:t>Using the SpaceX API</a:t>
            </a:r>
          </a:p>
          <a:p>
            <a:pPr lvl="2">
              <a:lnSpc>
                <a:spcPct val="120000"/>
              </a:lnSpc>
              <a:spcBef>
                <a:spcPts val="1400"/>
              </a:spcBef>
            </a:pPr>
            <a:r>
              <a:rPr lang="en-US" sz="7200" dirty="0">
                <a:solidFill>
                  <a:schemeClr val="accent3">
                    <a:lumMod val="25000"/>
                  </a:schemeClr>
                </a:solidFill>
                <a:latin typeface="Abadi"/>
              </a:rPr>
              <a:t>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8400" dirty="0">
                <a:solidFill>
                  <a:schemeClr val="accent3">
                    <a:lumMod val="25000"/>
                  </a:schemeClr>
                </a:solidFill>
                <a:latin typeface="Abadi"/>
              </a:rPr>
              <a:t>Data collected is analyzed and reinforced by creating a new label called “Landing Outcome”.</a:t>
            </a:r>
          </a:p>
          <a:p>
            <a:pPr lvl="1">
              <a:lnSpc>
                <a:spcPct val="120000"/>
              </a:lnSpc>
              <a:spcBef>
                <a:spcPts val="1400"/>
              </a:spcBef>
            </a:pPr>
            <a:r>
              <a:rPr lang="en-US" sz="8400" dirty="0">
                <a:solidFill>
                  <a:schemeClr val="accent3">
                    <a:lumMod val="25000"/>
                  </a:schemeClr>
                </a:solidFill>
                <a:latin typeface="Abadi"/>
              </a:rPr>
              <a:t>This would be used for training the supervised machine learning models down the line.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400"/>
              </a:spcBef>
              <a:spcAft>
                <a:spcPts val="0"/>
              </a:spcAft>
              <a:buClrTx/>
              <a:buSzTx/>
              <a:buFont typeface="Arial"/>
              <a:buNone/>
              <a:tabLst/>
              <a:defRPr/>
            </a:pPr>
            <a:r>
              <a:rPr kumimoji="0" lang="en-US" sz="2200" b="0" i="0" u="none" strike="noStrike" kern="1200" cap="none" spc="0" normalizeH="0" baseline="0" noProof="0" dirty="0">
                <a:ln>
                  <a:noFill/>
                </a:ln>
                <a:solidFill>
                  <a:srgbClr val="0B49CB"/>
                </a:solidFill>
                <a:effectLst/>
                <a:uLnTx/>
                <a:uFillTx/>
                <a:latin typeface="Abadi"/>
                <a:ea typeface="+mn-ea"/>
                <a:cs typeface="+mn-cs"/>
              </a:rPr>
              <a:t>Executive Summary</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Perform interactive visual analytics using Folium and </a:t>
            </a:r>
            <a:r>
              <a:rPr kumimoji="0" lang="en-US" sz="2200" b="0" i="0" u="none" strike="noStrike" kern="1200" cap="none" spc="0" normalizeH="0" baseline="0" noProof="0" dirty="0" err="1">
                <a:ln>
                  <a:noFill/>
                </a:ln>
                <a:solidFill>
                  <a:srgbClr val="A5A5A5">
                    <a:lumMod val="25000"/>
                  </a:srgbClr>
                </a:solidFill>
                <a:effectLst/>
                <a:uLnTx/>
                <a:uFillTx/>
                <a:latin typeface="Abadi"/>
                <a:ea typeface="+mn-ea"/>
                <a:cs typeface="+mn-cs"/>
              </a:rPr>
              <a:t>Plotly</a:t>
            </a: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 Dash</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Perform predictive analysis using classification models</a:t>
            </a:r>
          </a:p>
          <a:p>
            <a:pPr lvl="1">
              <a:lnSpc>
                <a:spcPct val="120000"/>
              </a:lnSpc>
              <a:spcBef>
                <a:spcPts val="1400"/>
              </a:spcBef>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Data that was collected up till now is preprocessed and divided into training and test data sets to be used by the 4 different classification models.</a:t>
            </a:r>
          </a:p>
          <a:p>
            <a:pPr lvl="1">
              <a:lnSpc>
                <a:spcPct val="120000"/>
              </a:lnSpc>
              <a:spcBef>
                <a:spcPts val="1400"/>
              </a:spcBef>
            </a:pPr>
            <a:r>
              <a:rPr lang="en-US" sz="2200" dirty="0">
                <a:solidFill>
                  <a:srgbClr val="A5A5A5">
                    <a:lumMod val="25000"/>
                  </a:srgbClr>
                </a:solidFill>
                <a:latin typeface="Abadi"/>
              </a:rPr>
              <a:t>The accuracy of each model will be determined by different combinations of parameters.</a:t>
            </a: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Methodology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2171974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datasets are collected using the following ways, namely;</a:t>
            </a:r>
          </a:p>
          <a:p>
            <a:pPr lvl="1">
              <a:lnSpc>
                <a:spcPct val="100000"/>
              </a:lnSpc>
              <a:spcBef>
                <a:spcPts val="1400"/>
              </a:spcBef>
            </a:pPr>
            <a:r>
              <a:rPr lang="en-US" sz="1800" dirty="0">
                <a:solidFill>
                  <a:schemeClr val="accent3">
                    <a:lumMod val="25000"/>
                  </a:schemeClr>
                </a:solidFill>
                <a:latin typeface="Abadi" panose="020B0604020104020204" pitchFamily="34" charset="0"/>
              </a:rPr>
              <a:t>SpaceX API</a:t>
            </a:r>
          </a:p>
          <a:p>
            <a:pPr lvl="2">
              <a:lnSpc>
                <a:spcPct val="100000"/>
              </a:lnSpc>
              <a:spcBef>
                <a:spcPts val="1400"/>
              </a:spcBef>
            </a:pPr>
            <a:r>
              <a:rPr lang="en-US" sz="1400" dirty="0">
                <a:solidFill>
                  <a:schemeClr val="accent3">
                    <a:lumMod val="25000"/>
                  </a:schemeClr>
                </a:solidFill>
                <a:latin typeface="Abadi" panose="020B0604020104020204" pitchFamily="34" charset="0"/>
              </a:rPr>
              <a:t>(</a:t>
            </a:r>
            <a:r>
              <a:rPr kumimoji="0" lang="en-US" altLang="en-US" sz="1800" b="0" i="0" u="none" strike="noStrike" cap="none" normalizeH="0" baseline="0" dirty="0">
                <a:ln>
                  <a:noFill/>
                </a:ln>
                <a:effectLst/>
                <a:latin typeface="Abadi" panose="020B0604020104020204" pitchFamily="34" charset="0"/>
              </a:rPr>
              <a:t>https://api.spacexdata.com/v4/rockets/ </a:t>
            </a:r>
            <a:r>
              <a:rPr lang="en-US" sz="14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From Wikipedia using Web Scraping</a:t>
            </a:r>
          </a:p>
          <a:p>
            <a:pPr lvl="2">
              <a:lnSpc>
                <a:spcPct val="100000"/>
              </a:lnSpc>
              <a:spcBef>
                <a:spcPts val="1400"/>
              </a:spcBef>
            </a:pPr>
            <a:r>
              <a:rPr lang="en-US" sz="1800" dirty="0">
                <a:solidFill>
                  <a:schemeClr val="accent3">
                    <a:lumMod val="25000"/>
                  </a:schemeClr>
                </a:solidFill>
                <a:latin typeface="Abadi" panose="020B0604020104020204" pitchFamily="34" charset="0"/>
              </a:rPr>
              <a:t>The Wikipedia page used is (</a:t>
            </a:r>
            <a:r>
              <a:rPr lang="en-SG" sz="1800" b="0" i="0" u="sng" dirty="0">
                <a:solidFill>
                  <a:srgbClr val="337AB7"/>
                </a:solidFill>
                <a:effectLst/>
                <a:latin typeface="Abadi" panose="020B0604020104020204" pitchFamily="34" charset="0"/>
                <a:hlinkClick r:id="rId3"/>
              </a:rPr>
              <a:t>https://en.wikipedia.org/wiki/List_of_Falcon\_9\_and_Falcon_Heavy_launches</a:t>
            </a:r>
            <a:r>
              <a:rPr lang="en-US" sz="1800" dirty="0">
                <a:solidFill>
                  <a:schemeClr val="accent3">
                    <a:lumMod val="25000"/>
                  </a:schemeClr>
                </a:solidFill>
                <a:latin typeface="Abadi" panose="020B0604020104020204" pitchFamily="34" charset="0"/>
              </a:rPr>
              <a:t>)</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 REST API is an open-source REST API for obtaining various data about SpaceX.</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API was used according to the flowchart on the right.</a:t>
            </a:r>
          </a:p>
          <a:p>
            <a:pPr>
              <a:lnSpc>
                <a:spcPct val="100000"/>
              </a:lnSpc>
              <a:spcBef>
                <a:spcPts val="1400"/>
              </a:spcBef>
            </a:pPr>
            <a:r>
              <a:rPr lang="en-US" sz="1700" dirty="0">
                <a:solidFill>
                  <a:schemeClr val="accent3">
                    <a:lumMod val="25000"/>
                  </a:schemeClr>
                </a:solidFill>
                <a:latin typeface="Abadi" panose="020B0604020104020204" pitchFamily="34" charset="0"/>
              </a:rPr>
              <a:t>Source code: </a:t>
            </a:r>
            <a:r>
              <a:rPr lang="en-US" sz="1700" dirty="0">
                <a:solidFill>
                  <a:schemeClr val="accent3">
                    <a:lumMod val="25000"/>
                  </a:schemeClr>
                </a:solidFill>
                <a:latin typeface="Abadi" panose="020B0604020104020204" pitchFamily="34" charset="0"/>
                <a:hlinkClick r:id="rId3"/>
              </a:rPr>
              <a:t>https://github.com/Lonpeace/IBM_data_science_applied_capstone/blob/master/Data%20Collection%20API.ipynb</a:t>
            </a:r>
            <a:endParaRPr lang="en-US" sz="17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0E921567-9600-459D-8914-BECB8BAEE04E}"/>
              </a:ext>
            </a:extLst>
          </p:cNvPr>
          <p:cNvGraphicFramePr/>
          <p:nvPr>
            <p:extLst>
              <p:ext uri="{D42A27DB-BD31-4B8C-83A1-F6EECF244321}">
                <p14:modId xmlns:p14="http://schemas.microsoft.com/office/powerpoint/2010/main" val="3088807223"/>
              </p:ext>
            </p:extLst>
          </p:nvPr>
        </p:nvGraphicFramePr>
        <p:xfrm>
          <a:off x="5461001" y="1017016"/>
          <a:ext cx="6144227" cy="54101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816</TotalTime>
  <Words>2512</Words>
  <Application>Microsoft Office PowerPoint</Application>
  <PresentationFormat>Widescreen</PresentationFormat>
  <Paragraphs>279</Paragraphs>
  <Slides>48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 TAN ZHEN XUAN (SST)</cp:lastModifiedBy>
  <cp:revision>252</cp:revision>
  <dcterms:created xsi:type="dcterms:W3CDTF">2021-04-29T18:58:34Z</dcterms:created>
  <dcterms:modified xsi:type="dcterms:W3CDTF">2022-07-07T05:32:06Z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